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5"/>
  </p:notesMasterIdLst>
  <p:sldIdLst>
    <p:sldId id="256" r:id="rId2"/>
    <p:sldId id="285" r:id="rId3"/>
    <p:sldId id="258" r:id="rId4"/>
    <p:sldId id="259" r:id="rId5"/>
    <p:sldId id="328" r:id="rId6"/>
    <p:sldId id="312" r:id="rId7"/>
    <p:sldId id="257" r:id="rId8"/>
    <p:sldId id="329" r:id="rId9"/>
    <p:sldId id="313" r:id="rId10"/>
    <p:sldId id="261" r:id="rId11"/>
    <p:sldId id="262" r:id="rId12"/>
    <p:sldId id="263" r:id="rId13"/>
    <p:sldId id="260" r:id="rId14"/>
    <p:sldId id="264" r:id="rId15"/>
    <p:sldId id="265" r:id="rId16"/>
    <p:sldId id="266" r:id="rId17"/>
    <p:sldId id="316" r:id="rId18"/>
    <p:sldId id="267" r:id="rId19"/>
    <p:sldId id="268" r:id="rId20"/>
    <p:sldId id="269" r:id="rId21"/>
    <p:sldId id="330" r:id="rId22"/>
    <p:sldId id="270" r:id="rId23"/>
    <p:sldId id="271" r:id="rId24"/>
    <p:sldId id="273" r:id="rId25"/>
    <p:sldId id="272" r:id="rId26"/>
    <p:sldId id="275" r:id="rId27"/>
    <p:sldId id="327" r:id="rId28"/>
    <p:sldId id="344" r:id="rId29"/>
    <p:sldId id="343" r:id="rId30"/>
    <p:sldId id="314" r:id="rId31"/>
    <p:sldId id="277" r:id="rId32"/>
    <p:sldId id="278" r:id="rId33"/>
    <p:sldId id="279" r:id="rId34"/>
    <p:sldId id="308" r:id="rId35"/>
    <p:sldId id="309" r:id="rId36"/>
    <p:sldId id="335" r:id="rId37"/>
    <p:sldId id="310" r:id="rId38"/>
    <p:sldId id="331" r:id="rId39"/>
    <p:sldId id="332" r:id="rId40"/>
    <p:sldId id="333" r:id="rId41"/>
    <p:sldId id="334" r:id="rId42"/>
    <p:sldId id="283" r:id="rId43"/>
    <p:sldId id="336" r:id="rId44"/>
    <p:sldId id="286" r:id="rId45"/>
    <p:sldId id="319" r:id="rId46"/>
    <p:sldId id="287" r:id="rId47"/>
    <p:sldId id="288" r:id="rId48"/>
    <p:sldId id="289" r:id="rId49"/>
    <p:sldId id="290" r:id="rId50"/>
    <p:sldId id="291" r:id="rId51"/>
    <p:sldId id="337" r:id="rId52"/>
    <p:sldId id="292" r:id="rId53"/>
    <p:sldId id="293" r:id="rId54"/>
    <p:sldId id="294" r:id="rId55"/>
    <p:sldId id="295" r:id="rId56"/>
    <p:sldId id="296" r:id="rId57"/>
    <p:sldId id="297" r:id="rId58"/>
    <p:sldId id="298" r:id="rId59"/>
    <p:sldId id="299" r:id="rId60"/>
    <p:sldId id="320" r:id="rId61"/>
    <p:sldId id="338" r:id="rId62"/>
    <p:sldId id="300" r:id="rId63"/>
    <p:sldId id="301" r:id="rId64"/>
    <p:sldId id="302" r:id="rId65"/>
    <p:sldId id="303" r:id="rId66"/>
    <p:sldId id="304" r:id="rId67"/>
    <p:sldId id="339" r:id="rId68"/>
    <p:sldId id="306" r:id="rId69"/>
    <p:sldId id="307" r:id="rId70"/>
    <p:sldId id="317" r:id="rId71"/>
    <p:sldId id="341" r:id="rId72"/>
    <p:sldId id="340" r:id="rId73"/>
    <p:sldId id="345" r:id="rId74"/>
    <p:sldId id="315" r:id="rId75"/>
    <p:sldId id="321" r:id="rId76"/>
    <p:sldId id="322" r:id="rId77"/>
    <p:sldId id="311" r:id="rId78"/>
    <p:sldId id="323" r:id="rId79"/>
    <p:sldId id="326" r:id="rId80"/>
    <p:sldId id="281" r:id="rId81"/>
    <p:sldId id="284" r:id="rId82"/>
    <p:sldId id="325" r:id="rId83"/>
    <p:sldId id="318" r:id="rId8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00"/>
    <a:srgbClr val="66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22" autoAdjust="0"/>
  </p:normalViewPr>
  <p:slideViewPr>
    <p:cSldViewPr snapToGrid="0">
      <p:cViewPr varScale="1">
        <p:scale>
          <a:sx n="63" d="100"/>
          <a:sy n="63" d="100"/>
        </p:scale>
        <p:origin x="80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EF775-B71D-4D08-825D-967D29B415DD}" type="datetimeFigureOut">
              <a:rPr lang="en-US" smtClean="0"/>
              <a:pPr/>
              <a:t>1/13/2019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27754-F990-4A4B-ACA0-06BA9F3A6D7A}"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Guerrier apache </a:t>
            </a:r>
            <a:r>
              <a:rPr lang="en-US" sz="1200" b="0" i="0" kern="1200" dirty="0">
                <a:solidFill>
                  <a:schemeClr val="tx1"/>
                </a:solidFill>
                <a:latin typeface="+mn-lt"/>
                <a:ea typeface="+mn-ea"/>
                <a:cs typeface="+mn-cs"/>
              </a:rPr>
              <a:t>1829-1909</a:t>
            </a:r>
            <a:endParaRPr lang="en-US" sz="1200" b="1"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027754-F990-4A4B-ACA0-06BA9F3A6D7A}" type="slidenum">
              <a:rPr lang="en-US" smtClean="0"/>
              <a:pPr/>
              <a:t>78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https://blog.defi-ecologique.com/50-citations-inspirantes-relever-defi-ecologique/</a:t>
            </a:r>
          </a:p>
          <a:p>
            <a:r>
              <a:rPr lang="fr-BE" dirty="0"/>
              <a:t>Ancien Président</a:t>
            </a:r>
            <a:r>
              <a:rPr lang="fr-BE" baseline="0" dirty="0"/>
              <a:t> français </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80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Paysan, écrivain et penseur français d'origine algérienne, Pierre </a:t>
            </a:r>
            <a:r>
              <a:rPr lang="fr-FR" sz="1200" b="0" i="0" kern="1200" dirty="0" err="1">
                <a:solidFill>
                  <a:schemeClr val="tx1"/>
                </a:solidFill>
                <a:latin typeface="+mn-lt"/>
                <a:ea typeface="+mn-ea"/>
                <a:cs typeface="+mn-cs"/>
              </a:rPr>
              <a:t>Rabhi</a:t>
            </a:r>
            <a:r>
              <a:rPr lang="fr-FR" sz="1200" b="0" i="0" kern="1200" dirty="0">
                <a:solidFill>
                  <a:schemeClr val="tx1"/>
                </a:solidFill>
                <a:latin typeface="+mn-lt"/>
                <a:ea typeface="+mn-ea"/>
                <a:cs typeface="+mn-cs"/>
              </a:rPr>
              <a:t> est l’un des pionniers de l’agriculture écologique en France.</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81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Aussi: aérosols alimentaires et cosmétiques, plats en barquettes en aluminium, couvercles et bouchons métalliques.</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Sacs en papier et boîtes en carton, journaux, revues, dépliants, livres, papier à lettre et pour imprimantes.</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Le logo Point Vert sur un emballage indique que l’entreprise qui commercialise le produit paie une contribution à </a:t>
            </a:r>
            <a:r>
              <a:rPr lang="fr-FR" sz="1200" b="0" i="0" kern="1200" dirty="0" err="1">
                <a:solidFill>
                  <a:schemeClr val="tx1"/>
                </a:solidFill>
                <a:latin typeface="+mn-lt"/>
                <a:ea typeface="+mn-ea"/>
                <a:cs typeface="+mn-cs"/>
              </a:rPr>
              <a:t>Fost</a:t>
            </a:r>
            <a:r>
              <a:rPr lang="fr-FR" sz="1200" b="0" i="0" kern="1200" dirty="0">
                <a:solidFill>
                  <a:schemeClr val="tx1"/>
                </a:solidFill>
                <a:latin typeface="+mn-lt"/>
                <a:ea typeface="+mn-ea"/>
                <a:cs typeface="+mn-cs"/>
              </a:rPr>
              <a:t> Plus pour la collecte sélective, le tri et le recyclage des emballages ménagers. Le logo ne signifie pas que l’emballage se compose de matériaux recyclés ou que vous pouvez proposer l’emballage dans le sac bleu PMC.</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Le logo Point Vert sur un emballage indique que l’entreprise qui commercialise le produit paie une contribution à </a:t>
            </a:r>
            <a:r>
              <a:rPr lang="fr-FR" sz="1200" b="0" i="0" kern="1200" dirty="0" err="1">
                <a:solidFill>
                  <a:schemeClr val="tx1"/>
                </a:solidFill>
                <a:latin typeface="+mn-lt"/>
                <a:ea typeface="+mn-ea"/>
                <a:cs typeface="+mn-cs"/>
              </a:rPr>
              <a:t>Fost</a:t>
            </a:r>
            <a:r>
              <a:rPr lang="fr-FR" sz="1200" b="0" i="0" kern="1200" dirty="0">
                <a:solidFill>
                  <a:schemeClr val="tx1"/>
                </a:solidFill>
                <a:latin typeface="+mn-lt"/>
                <a:ea typeface="+mn-ea"/>
                <a:cs typeface="+mn-cs"/>
              </a:rPr>
              <a:t> Plus pour la collecte sélective, le tri et le recyclage des emballages ménagers. Le logo ne signifie pas que l’emballage se compose de matériaux recyclés ou que vous pouvez proposer l’emballage dans le sac bleu PMC.</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journaliste, animateur et producteur de télévision, écrivain, homme d'affaires et homme politique français.</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75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kern="1200" dirty="0">
                <a:solidFill>
                  <a:schemeClr val="tx1"/>
                </a:solidFill>
                <a:latin typeface="+mn-lt"/>
                <a:ea typeface="+mn-ea"/>
                <a:cs typeface="+mn-cs"/>
              </a:rPr>
              <a:t>un photographe, reporter, réalisateur et écologiste français</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76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a:t>Inconnue…</a:t>
            </a:r>
            <a:endParaRPr lang="en-US" dirty="0"/>
          </a:p>
        </p:txBody>
      </p:sp>
      <p:sp>
        <p:nvSpPr>
          <p:cNvPr id="4" name="Slide Number Placeholder 3"/>
          <p:cNvSpPr>
            <a:spLocks noGrp="1"/>
          </p:cNvSpPr>
          <p:nvPr>
            <p:ph type="sldNum" sz="quarter" idx="10"/>
          </p:nvPr>
        </p:nvSpPr>
        <p:spPr/>
        <p:txBody>
          <a:bodyPr/>
          <a:lstStyle/>
          <a:p>
            <a:fld id="{23027754-F990-4A4B-ACA0-06BA9F3A6D7A}" type="slidenum">
              <a:rPr lang="en-US" smtClean="0"/>
              <a:pPr/>
              <a:t>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84C919C-BCC9-4156-9FC5-C7CD8CC503CD}" type="slidenum">
              <a:rPr lang="fr-FR" smtClean="0"/>
              <a:pPr/>
              <a:t>‹N°›</a:t>
            </a:fld>
            <a:endParaRPr lang="fr-FR"/>
          </a:p>
        </p:txBody>
      </p:sp>
    </p:spTree>
    <p:extLst>
      <p:ext uri="{BB962C8B-B14F-4D97-AF65-F5344CB8AC3E}">
        <p14:creationId xmlns:p14="http://schemas.microsoft.com/office/powerpoint/2010/main" val="127269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208244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31267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413123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85513B9B-0632-4BEF-90BD-48C040C9B589}" type="datetimeFigureOut">
              <a:rPr lang="fr-FR" smtClean="0"/>
              <a:pPr/>
              <a:t>13/01/2019</a:t>
            </a:fld>
            <a:endParaRPr lang="fr-FR"/>
          </a:p>
        </p:txBody>
      </p:sp>
      <p:sp>
        <p:nvSpPr>
          <p:cNvPr id="5" name="Footer Placeholder 4"/>
          <p:cNvSpPr>
            <a:spLocks noGrp="1"/>
          </p:cNvSpPr>
          <p:nvPr>
            <p:ph type="ftr" sz="quarter" idx="11"/>
          </p:nvPr>
        </p:nvSpPr>
        <p:spPr>
          <a:xfrm>
            <a:off x="2182708" y="6272784"/>
            <a:ext cx="6327648" cy="365125"/>
          </a:xfrm>
        </p:spPr>
        <p:txBody>
          <a:bodyPr/>
          <a:lstStyle/>
          <a:p>
            <a:endParaRPr lang="fr-F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84C919C-BCC9-4156-9FC5-C7CD8CC503CD}" type="slidenum">
              <a:rPr lang="fr-FR" smtClean="0"/>
              <a:pPr/>
              <a:t>‹N°›</a:t>
            </a:fld>
            <a:endParaRPr lang="fr-FR"/>
          </a:p>
        </p:txBody>
      </p:sp>
    </p:spTree>
    <p:extLst>
      <p:ext uri="{BB962C8B-B14F-4D97-AF65-F5344CB8AC3E}">
        <p14:creationId xmlns:p14="http://schemas.microsoft.com/office/powerpoint/2010/main" val="224062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217379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302001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199021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109980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5513B9B-0632-4BEF-90BD-48C040C9B589}" type="datetimeFigureOut">
              <a:rPr lang="fr-FR" smtClean="0"/>
              <a:pPr/>
              <a:t>13/01/2019</a:t>
            </a:fld>
            <a:endParaRPr lang="fr-FR"/>
          </a:p>
        </p:txBody>
      </p:sp>
      <p:sp>
        <p:nvSpPr>
          <p:cNvPr id="6" name="Footer Placeholder 5"/>
          <p:cNvSpPr>
            <a:spLocks noGrp="1"/>
          </p:cNvSpPr>
          <p:nvPr>
            <p:ph type="ftr" sz="quarter" idx="11"/>
          </p:nvPr>
        </p:nvSpPr>
        <p:spPr/>
        <p:txBody>
          <a:bodyPr/>
          <a:lstStyle/>
          <a:p>
            <a:endParaRPr lang="fr-F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88010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5513B9B-0632-4BEF-90BD-48C040C9B589}" type="datetimeFigureOut">
              <a:rPr lang="fr-FR" smtClean="0"/>
              <a:pPr/>
              <a:t>13/01/2019</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84C919C-BCC9-4156-9FC5-C7CD8CC503CD}" type="slidenum">
              <a:rPr lang="fr-FR" smtClean="0"/>
              <a:pPr/>
              <a:t>‹N°›</a:t>
            </a:fld>
            <a:endParaRPr lang="fr-FR"/>
          </a:p>
        </p:txBody>
      </p:sp>
    </p:spTree>
    <p:extLst>
      <p:ext uri="{BB962C8B-B14F-4D97-AF65-F5344CB8AC3E}">
        <p14:creationId xmlns:p14="http://schemas.microsoft.com/office/powerpoint/2010/main" val="225796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5513B9B-0632-4BEF-90BD-48C040C9B589}" type="datetimeFigureOut">
              <a:rPr lang="fr-FR" smtClean="0"/>
              <a:pPr/>
              <a:t>13/01/2019</a:t>
            </a:fld>
            <a:endParaRPr lang="fr-F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r-F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84C919C-BCC9-4156-9FC5-C7CD8CC503CD}" type="slidenum">
              <a:rPr lang="fr-FR" smtClean="0"/>
              <a:pPr/>
              <a:t>‹N°›</a:t>
            </a:fld>
            <a:endParaRPr lang="fr-FR"/>
          </a:p>
        </p:txBody>
      </p:sp>
    </p:spTree>
    <p:extLst>
      <p:ext uri="{BB962C8B-B14F-4D97-AF65-F5344CB8AC3E}">
        <p14:creationId xmlns:p14="http://schemas.microsoft.com/office/powerpoint/2010/main" val="24119793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www.ipalle.be/" TargetMode="External"/><Relationship Id="rId2" Type="http://schemas.openxmlformats.org/officeDocument/2006/relationships/hyperlink" Target="http://www.fostplus.be/" TargetMode="External"/><Relationship Id="rId1" Type="http://schemas.openxmlformats.org/officeDocument/2006/relationships/slideLayout" Target="../slideLayouts/slideLayout2.xml"/><Relationship Id="rId4" Type="http://schemas.openxmlformats.org/officeDocument/2006/relationships/hyperlink" Target="http://www.environnement.wallonie.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C’est parti, on trie!</a:t>
            </a:r>
          </a:p>
        </p:txBody>
      </p:sp>
      <p:sp>
        <p:nvSpPr>
          <p:cNvPr id="3" name="Sous-titre 2"/>
          <p:cNvSpPr>
            <a:spLocks noGrp="1"/>
          </p:cNvSpPr>
          <p:nvPr>
            <p:ph type="subTitle" idx="1"/>
          </p:nvPr>
        </p:nvSpPr>
        <p:spPr>
          <a:xfrm>
            <a:off x="1056969" y="4659576"/>
            <a:ext cx="7891272" cy="1069848"/>
          </a:xfrm>
        </p:spPr>
        <p:txBody>
          <a:bodyPr/>
          <a:lstStyle/>
          <a:p>
            <a:r>
              <a:rPr lang="fr-FR" dirty="0"/>
              <a:t>Tri sélectif au CNDK </a:t>
            </a:r>
          </a:p>
          <a:p>
            <a:r>
              <a:rPr lang="fr-FR" dirty="0"/>
              <a:t>Projet issu du conseil des élèves.</a:t>
            </a:r>
          </a:p>
        </p:txBody>
      </p:sp>
    </p:spTree>
    <p:extLst>
      <p:ext uri="{BB962C8B-B14F-4D97-AF65-F5344CB8AC3E}">
        <p14:creationId xmlns:p14="http://schemas.microsoft.com/office/powerpoint/2010/main" val="119619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 Bouteilles et flacons en plastique</a:t>
            </a:r>
            <a:endParaRPr lang="en-US" dirty="0"/>
          </a:p>
        </p:txBody>
      </p:sp>
      <p:pic>
        <p:nvPicPr>
          <p:cNvPr id="4" name="Content Placeholder 3" descr="53cb7c85554419e7d8e5c919269dac6d.jpg"/>
          <p:cNvPicPr>
            <a:picLocks noGrp="1" noChangeAspect="1"/>
          </p:cNvPicPr>
          <p:nvPr>
            <p:ph idx="1"/>
          </p:nvPr>
        </p:nvPicPr>
        <p:blipFill>
          <a:blip r:embed="rId2" cstate="print"/>
          <a:stretch>
            <a:fillRect/>
          </a:stretch>
        </p:blipFill>
        <p:spPr>
          <a:xfrm>
            <a:off x="1069975" y="2234282"/>
            <a:ext cx="10058400" cy="3824536"/>
          </a:xfrm>
        </p:spPr>
      </p:pic>
      <p:pic>
        <p:nvPicPr>
          <p:cNvPr id="5" name="Content Placeholder 4" descr="pet_aplati_small.png"/>
          <p:cNvPicPr>
            <a:picLocks noChangeAspect="1"/>
          </p:cNvPicPr>
          <p:nvPr/>
        </p:nvPicPr>
        <p:blipFill>
          <a:blip r:embed="rId3" cstate="print"/>
          <a:stretch>
            <a:fillRect/>
          </a:stretch>
        </p:blipFill>
        <p:spPr>
          <a:xfrm>
            <a:off x="4782980" y="1311928"/>
            <a:ext cx="1849641" cy="1513342"/>
          </a:xfrm>
          <a:prstGeom prst="rect">
            <a:avLst/>
          </a:prstGeom>
        </p:spPr>
      </p:pic>
      <p:pic>
        <p:nvPicPr>
          <p:cNvPr id="6" name="Picture 5" descr="rolcontainer_pmc_fr_opercule_120l_2.jpg"/>
          <p:cNvPicPr>
            <a:picLocks noChangeAspect="1"/>
          </p:cNvPicPr>
          <p:nvPr/>
        </p:nvPicPr>
        <p:blipFill>
          <a:blip r:embed="rId4" cstate="print"/>
          <a:stretch>
            <a:fillRect/>
          </a:stretch>
        </p:blipFill>
        <p:spPr>
          <a:xfrm>
            <a:off x="10363700" y="155755"/>
            <a:ext cx="1828299" cy="25230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fr-BE" dirty="0"/>
              <a:t>A ne pas déposer!</a:t>
            </a:r>
            <a:endParaRPr lang="en-US" dirty="0"/>
          </a:p>
        </p:txBody>
      </p:sp>
      <p:sp>
        <p:nvSpPr>
          <p:cNvPr id="6" name="Content Placeholder 5"/>
          <p:cNvSpPr>
            <a:spLocks noGrp="1"/>
          </p:cNvSpPr>
          <p:nvPr>
            <p:ph idx="1"/>
          </p:nvPr>
        </p:nvSpPr>
        <p:spPr>
          <a:xfrm>
            <a:off x="489397" y="685799"/>
            <a:ext cx="7456868" cy="5702121"/>
          </a:xfrm>
        </p:spPr>
        <p:txBody>
          <a:bodyPr>
            <a:normAutofit/>
          </a:bodyPr>
          <a:lstStyle/>
          <a:p>
            <a:pPr algn="just"/>
            <a:r>
              <a:rPr lang="fr-FR" sz="2600" dirty="0"/>
              <a:t>Tous les autres emballages et objets en plastiques (pots, barquettes, sacs en plastique, films...), papier aluminium, </a:t>
            </a:r>
            <a:r>
              <a:rPr lang="fr-FR" sz="2600" dirty="0" err="1"/>
              <a:t>frigolite</a:t>
            </a:r>
            <a:r>
              <a:rPr lang="fr-FR" sz="2600" dirty="0"/>
              <a:t>, seringues, </a:t>
            </a:r>
            <a:r>
              <a:rPr lang="fr-FR" sz="2600" dirty="0" err="1"/>
              <a:t>baxters</a:t>
            </a:r>
            <a:r>
              <a:rPr lang="fr-FR" sz="2600" dirty="0"/>
              <a:t> et autres déchets de soins.</a:t>
            </a:r>
          </a:p>
          <a:p>
            <a:pPr algn="just">
              <a:buNone/>
            </a:pPr>
            <a:endParaRPr lang="fr-FR" sz="2600" dirty="0"/>
          </a:p>
          <a:p>
            <a:pPr algn="just"/>
            <a:r>
              <a:rPr lang="fr-FR" sz="2600" dirty="0"/>
              <a:t>Emballages avec bouchon de sécurité enfant. </a:t>
            </a:r>
          </a:p>
          <a:p>
            <a:pPr algn="just">
              <a:buNone/>
            </a:pPr>
            <a:endParaRPr lang="fr-FR" sz="2600" dirty="0"/>
          </a:p>
          <a:p>
            <a:pPr algn="just"/>
            <a:r>
              <a:rPr lang="fr-FR" sz="2600" dirty="0"/>
              <a:t>Emballages d’insecticides, d’herbicides, d’anti-mousses, de raticides,…</a:t>
            </a:r>
          </a:p>
          <a:p>
            <a:pPr algn="just"/>
            <a:r>
              <a:rPr lang="fr-FR" sz="2600" dirty="0"/>
              <a:t>Emballages avec au moins un des pictogrammes suivant :</a:t>
            </a:r>
          </a:p>
          <a:p>
            <a:pPr algn="just"/>
            <a:r>
              <a:rPr lang="fr-FR" sz="2600" dirty="0"/>
              <a:t>Emballages d’huiles de moteurs, de peintures, laques et vernis</a:t>
            </a:r>
          </a:p>
          <a:p>
            <a:pPr algn="just">
              <a:buNone/>
            </a:pPr>
            <a:endParaRPr lang="fr-FR" sz="2600" dirty="0"/>
          </a:p>
          <a:p>
            <a:endParaRPr lang="en-US" dirty="0"/>
          </a:p>
        </p:txBody>
      </p:sp>
      <p:pic>
        <p:nvPicPr>
          <p:cNvPr id="7" name="Picture 6" descr="clp_0.png"/>
          <p:cNvPicPr>
            <a:picLocks noChangeAspect="1"/>
          </p:cNvPicPr>
          <p:nvPr/>
        </p:nvPicPr>
        <p:blipFill>
          <a:blip r:embed="rId2" cstate="print"/>
          <a:stretch>
            <a:fillRect/>
          </a:stretch>
        </p:blipFill>
        <p:spPr>
          <a:xfrm>
            <a:off x="8384146" y="4997002"/>
            <a:ext cx="3640429" cy="862885"/>
          </a:xfrm>
          <a:prstGeom prst="rect">
            <a:avLst/>
          </a:prstGeom>
        </p:spPr>
      </p:pic>
      <p:pic>
        <p:nvPicPr>
          <p:cNvPr id="8" name="Picture 7" descr="picto-bouchonenfant-bouchon_small.jpg"/>
          <p:cNvPicPr>
            <a:picLocks noChangeAspect="1"/>
          </p:cNvPicPr>
          <p:nvPr/>
        </p:nvPicPr>
        <p:blipFill>
          <a:blip r:embed="rId3" cstate="print"/>
          <a:stretch>
            <a:fillRect/>
          </a:stretch>
        </p:blipFill>
        <p:spPr>
          <a:xfrm>
            <a:off x="9278027" y="2713987"/>
            <a:ext cx="1554620" cy="15875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M - Emballages métalliques</a:t>
            </a:r>
            <a:endParaRPr lang="en-US" dirty="0"/>
          </a:p>
        </p:txBody>
      </p:sp>
      <p:pic>
        <p:nvPicPr>
          <p:cNvPr id="4" name="Content Placeholder 3" descr="cd6dbb33392fcd7b45c98c771c936414.jpg"/>
          <p:cNvPicPr>
            <a:picLocks noGrp="1" noChangeAspect="1"/>
          </p:cNvPicPr>
          <p:nvPr>
            <p:ph idx="1"/>
          </p:nvPr>
        </p:nvPicPr>
        <p:blipFill>
          <a:blip r:embed="rId3" cstate="print"/>
          <a:stretch>
            <a:fillRect/>
          </a:stretch>
        </p:blipFill>
        <p:spPr>
          <a:xfrm>
            <a:off x="1069975" y="2471595"/>
            <a:ext cx="10058400" cy="3349910"/>
          </a:xfrm>
        </p:spPr>
      </p:pic>
      <p:pic>
        <p:nvPicPr>
          <p:cNvPr id="5" name="Picture 4" descr="rolcontainer_pmc_fr_opercule_120l_2.jpg"/>
          <p:cNvPicPr>
            <a:picLocks noChangeAspect="1"/>
          </p:cNvPicPr>
          <p:nvPr/>
        </p:nvPicPr>
        <p:blipFill>
          <a:blip r:embed="rId4" cstate="print"/>
          <a:stretch>
            <a:fillRect/>
          </a:stretch>
        </p:blipFill>
        <p:spPr>
          <a:xfrm>
            <a:off x="10363700" y="155755"/>
            <a:ext cx="1828299" cy="25230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 - Cartons à boissons</a:t>
            </a:r>
            <a:endParaRPr lang="en-US" dirty="0"/>
          </a:p>
        </p:txBody>
      </p:sp>
      <p:pic>
        <p:nvPicPr>
          <p:cNvPr id="5" name="Content Placeholder 4" descr="c8d677363467786ba298bae25efa8a46.jpg"/>
          <p:cNvPicPr>
            <a:picLocks noGrp="1" noChangeAspect="1"/>
          </p:cNvPicPr>
          <p:nvPr>
            <p:ph sz="half" idx="1"/>
          </p:nvPr>
        </p:nvPicPr>
        <p:blipFill>
          <a:blip r:embed="rId2" cstate="print"/>
          <a:stretch>
            <a:fillRect/>
          </a:stretch>
        </p:blipFill>
        <p:spPr>
          <a:xfrm>
            <a:off x="2889159" y="2202287"/>
            <a:ext cx="6126099" cy="2894286"/>
          </a:xfrm>
        </p:spPr>
      </p:pic>
      <p:pic>
        <p:nvPicPr>
          <p:cNvPr id="4" name="Picture 3" descr="rolcontainer_pmc_fr_opercule_120l_2.jpg"/>
          <p:cNvPicPr>
            <a:picLocks noChangeAspect="1"/>
          </p:cNvPicPr>
          <p:nvPr/>
        </p:nvPicPr>
        <p:blipFill>
          <a:blip r:embed="rId3" cstate="print"/>
          <a:stretch>
            <a:fillRect/>
          </a:stretch>
        </p:blipFill>
        <p:spPr>
          <a:xfrm>
            <a:off x="10363700" y="155755"/>
            <a:ext cx="1828299" cy="25230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9397" y="2550017"/>
            <a:ext cx="7469747" cy="3799267"/>
          </a:xfrm>
        </p:spPr>
        <p:txBody>
          <a:bodyPr/>
          <a:lstStyle/>
          <a:p>
            <a:pPr algn="just"/>
            <a:r>
              <a:rPr lang="fr-FR" sz="2400" dirty="0"/>
              <a:t>Déposez les emballages bien vidés, bien égouttés ou bien raclés.</a:t>
            </a:r>
          </a:p>
          <a:p>
            <a:pPr algn="just"/>
            <a:r>
              <a:rPr lang="fr-FR" sz="2400" dirty="0"/>
              <a:t>Le volume maximum par emballage dans un sac bleu PMC est de 8 litres.</a:t>
            </a:r>
          </a:p>
          <a:p>
            <a:pPr algn="just"/>
            <a:r>
              <a:rPr lang="fr-FR" sz="2400" dirty="0"/>
              <a:t>Emballages </a:t>
            </a:r>
            <a:r>
              <a:rPr lang="fr-FR" sz="2400" b="1" dirty="0"/>
              <a:t>avec leur bouchon</a:t>
            </a:r>
            <a:r>
              <a:rPr lang="fr-FR" sz="2400" dirty="0"/>
              <a:t>, de préférence aplatis.</a:t>
            </a:r>
          </a:p>
          <a:p>
            <a:pPr algn="just"/>
            <a:r>
              <a:rPr lang="fr-FR" sz="2400" dirty="0"/>
              <a:t>Pas de bidons en plastique accrochés aux liens de fermeture du sac bleu PMC.</a:t>
            </a:r>
          </a:p>
          <a:p>
            <a:endParaRPr lang="en-US" dirty="0"/>
          </a:p>
          <a:p>
            <a:pPr>
              <a:buNone/>
            </a:pPr>
            <a:endParaRPr lang="en-US" dirty="0"/>
          </a:p>
        </p:txBody>
      </p:sp>
      <p:sp>
        <p:nvSpPr>
          <p:cNvPr id="5" name="Title 1"/>
          <p:cNvSpPr txBox="1">
            <a:spLocks/>
          </p:cNvSpPr>
          <p:nvPr/>
        </p:nvSpPr>
        <p:spPr>
          <a:xfrm>
            <a:off x="8573252" y="696533"/>
            <a:ext cx="3200400" cy="1737360"/>
          </a:xfrm>
          <a:prstGeom prst="rect">
            <a:avLst/>
          </a:prstGeom>
          <a:solidFill>
            <a:srgbClr val="66990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3200" b="0" i="0" u="none" strike="noStrike" kern="1200" cap="none" spc="0" normalizeH="0" baseline="0" noProof="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mj-lt"/>
                <a:ea typeface="+mj-ea"/>
                <a:cs typeface="+mj-cs"/>
              </a:rPr>
              <a:t>Conseils pour la maison</a:t>
            </a:r>
            <a:endParaRPr kumimoji="0" lang="en-US" sz="32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pository.jpg"/>
          <p:cNvPicPr>
            <a:picLocks noGrp="1" noChangeAspect="1"/>
          </p:cNvPicPr>
          <p:nvPr>
            <p:ph idx="1"/>
          </p:nvPr>
        </p:nvPicPr>
        <p:blipFill>
          <a:blip r:embed="rId2" cstate="print"/>
          <a:stretch>
            <a:fillRect/>
          </a:stretch>
        </p:blipFill>
        <p:spPr>
          <a:xfrm>
            <a:off x="180304" y="1339404"/>
            <a:ext cx="11784693" cy="3683358"/>
          </a:xfrm>
          <a:ln>
            <a:solidFill>
              <a:srgbClr val="C0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Tri papier-carton</a:t>
            </a:r>
            <a:endParaRPr lang="en-US" dirty="0"/>
          </a:p>
        </p:txBody>
      </p:sp>
      <p:pic>
        <p:nvPicPr>
          <p:cNvPr id="4" name="Content Placeholder 3" descr="856df8ede07c9799fffb309639311f8e.jpg"/>
          <p:cNvPicPr>
            <a:picLocks noGrp="1" noChangeAspect="1"/>
          </p:cNvPicPr>
          <p:nvPr>
            <p:ph idx="1"/>
          </p:nvPr>
        </p:nvPicPr>
        <p:blipFill>
          <a:blip r:embed="rId3" cstate="print"/>
          <a:stretch>
            <a:fillRect/>
          </a:stretch>
        </p:blipFill>
        <p:spPr>
          <a:xfrm>
            <a:off x="4277522" y="2120900"/>
            <a:ext cx="3643306" cy="40513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    À l’école    –    à la maison</a:t>
            </a:r>
            <a:endParaRPr lang="en-US" dirty="0"/>
          </a:p>
        </p:txBody>
      </p:sp>
      <p:pic>
        <p:nvPicPr>
          <p:cNvPr id="5" name="Content Placeholder 4" descr="panier_pc_jaune_2010_fr.jpg"/>
          <p:cNvPicPr>
            <a:picLocks noGrp="1" noChangeAspect="1"/>
          </p:cNvPicPr>
          <p:nvPr>
            <p:ph sz="half" idx="1"/>
          </p:nvPr>
        </p:nvPicPr>
        <p:blipFill>
          <a:blip r:embed="rId2" cstate="print"/>
          <a:stretch>
            <a:fillRect/>
          </a:stretch>
        </p:blipFill>
        <p:spPr>
          <a:xfrm>
            <a:off x="1499217" y="2537138"/>
            <a:ext cx="3587938" cy="3031496"/>
          </a:xfrm>
        </p:spPr>
      </p:pic>
      <p:pic>
        <p:nvPicPr>
          <p:cNvPr id="6" name="Content Placeholder 5" descr="d-p-t-papier(1).jpg"/>
          <p:cNvPicPr>
            <a:picLocks noGrp="1" noChangeAspect="1"/>
          </p:cNvPicPr>
          <p:nvPr>
            <p:ph sz="half" idx="2"/>
          </p:nvPr>
        </p:nvPicPr>
        <p:blipFill>
          <a:blip r:embed="rId3" cstate="print"/>
          <a:stretch>
            <a:fillRect/>
          </a:stretch>
        </p:blipFill>
        <p:spPr>
          <a:xfrm>
            <a:off x="7070501" y="1693173"/>
            <a:ext cx="3006059" cy="447902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fr-BE" dirty="0"/>
              <a:t>A ne pas déposer!</a:t>
            </a:r>
            <a:endParaRPr lang="en-US" dirty="0"/>
          </a:p>
        </p:txBody>
      </p:sp>
      <p:pic>
        <p:nvPicPr>
          <p:cNvPr id="4" name="Content Placeholder 3" descr="b165900df062be35876c9a1aa5d0f8cd.png"/>
          <p:cNvPicPr>
            <a:picLocks noGrp="1" noChangeAspect="1"/>
          </p:cNvPicPr>
          <p:nvPr>
            <p:ph idx="1"/>
          </p:nvPr>
        </p:nvPicPr>
        <p:blipFill>
          <a:blip r:embed="rId3" cstate="print"/>
          <a:stretch>
            <a:fillRect/>
          </a:stretch>
        </p:blipFill>
        <p:spPr>
          <a:xfrm>
            <a:off x="2047741" y="257577"/>
            <a:ext cx="4499119" cy="6158490"/>
          </a:xfrm>
        </p:spPr>
      </p:pic>
      <p:sp>
        <p:nvSpPr>
          <p:cNvPr id="5" name="Text Placeholder 4"/>
          <p:cNvSpPr>
            <a:spLocks noGrp="1"/>
          </p:cNvSpPr>
          <p:nvPr>
            <p:ph type="body" sz="half" idx="2"/>
          </p:nvPr>
        </p:nvSpPr>
        <p:spPr>
          <a:xfrm>
            <a:off x="8549640" y="2653048"/>
            <a:ext cx="3200400" cy="3061952"/>
          </a:xfrm>
        </p:spPr>
        <p:txBody>
          <a:bodyPr/>
          <a:lstStyle/>
          <a:p>
            <a:pPr>
              <a:buFontTx/>
              <a:buChar char="-"/>
            </a:pPr>
            <a:r>
              <a:rPr lang="fr-FR" sz="2400" dirty="0">
                <a:solidFill>
                  <a:schemeClr val="tx1"/>
                </a:solidFill>
              </a:rPr>
              <a:t> papiers et cartons souillés ou gras, </a:t>
            </a:r>
          </a:p>
          <a:p>
            <a:pPr>
              <a:buFontTx/>
              <a:buChar char="-"/>
            </a:pPr>
            <a:r>
              <a:rPr lang="fr-FR" sz="2400" dirty="0">
                <a:solidFill>
                  <a:schemeClr val="tx1"/>
                </a:solidFill>
              </a:rPr>
              <a:t> papier cellophane, </a:t>
            </a:r>
          </a:p>
          <a:p>
            <a:pPr>
              <a:buFontTx/>
              <a:buChar char="-"/>
            </a:pPr>
            <a:r>
              <a:rPr lang="fr-FR" sz="2400" dirty="0">
                <a:solidFill>
                  <a:schemeClr val="tx1"/>
                </a:solidFill>
              </a:rPr>
              <a:t> papier et sachets en aluminium,</a:t>
            </a:r>
          </a:p>
          <a:p>
            <a:pPr>
              <a:buFontTx/>
              <a:buChar char="-"/>
            </a:pPr>
            <a:r>
              <a:rPr lang="fr-FR" sz="2400" dirty="0">
                <a:solidFill>
                  <a:schemeClr val="tx1"/>
                </a:solidFill>
              </a:rPr>
              <a:t> papier peint.</a:t>
            </a:r>
            <a:endParaRPr lang="en-US" sz="24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9900"/>
          </a:solidFill>
        </p:spPr>
        <p:txBody>
          <a:bodyPr anchor="ctr"/>
          <a:lstStyle/>
          <a:p>
            <a:pPr algn="ctr"/>
            <a:r>
              <a:rPr lang="fr-BE" dirty="0"/>
              <a:t>Conseils pour la maison</a:t>
            </a:r>
            <a:endParaRPr lang="en-US" dirty="0"/>
          </a:p>
        </p:txBody>
      </p:sp>
      <p:sp>
        <p:nvSpPr>
          <p:cNvPr id="3" name="Content Placeholder 2"/>
          <p:cNvSpPr>
            <a:spLocks noGrp="1"/>
          </p:cNvSpPr>
          <p:nvPr>
            <p:ph idx="1"/>
          </p:nvPr>
        </p:nvSpPr>
        <p:spPr>
          <a:xfrm>
            <a:off x="425003" y="2485623"/>
            <a:ext cx="7650051" cy="4018207"/>
          </a:xfrm>
        </p:spPr>
        <p:txBody>
          <a:bodyPr/>
          <a:lstStyle/>
          <a:p>
            <a:pPr algn="just"/>
            <a:r>
              <a:rPr lang="fr-FR" sz="2400" dirty="0"/>
              <a:t>Enlever le film plastique des journaux, revues et dépliants.</a:t>
            </a:r>
          </a:p>
          <a:p>
            <a:pPr algn="just"/>
            <a:r>
              <a:rPr lang="fr-FR" sz="2400" dirty="0"/>
              <a:t>Pas de boîtes en carton trop lourdes (15 kg maximum).</a:t>
            </a:r>
          </a:p>
          <a:p>
            <a:pPr algn="just"/>
            <a:r>
              <a:rPr lang="fr-FR" sz="2400" dirty="0"/>
              <a:t>Sortez vos papiers et cartons dans une boîte en carton ou faites-en un petit paquet, de préférence ficelé avec une corde naturelle (pas de fil de fer ni de corde en plastique).</a:t>
            </a:r>
          </a:p>
          <a:p>
            <a:pPr algn="just"/>
            <a:r>
              <a:rPr lang="fr-FR" sz="2400" dirty="0"/>
              <a:t>N'utilisez pas de bandes adhésives pour fermer les boîtes.</a:t>
            </a:r>
          </a:p>
          <a:p>
            <a:pPr>
              <a:buNone/>
            </a:pPr>
            <a:endParaRPr lang="en-US" dirty="0"/>
          </a:p>
        </p:txBody>
      </p:sp>
      <p:sp>
        <p:nvSpPr>
          <p:cNvPr id="4" name="Text Placeholder 3"/>
          <p:cNvSpPr>
            <a:spLocks noGrp="1"/>
          </p:cNvSpPr>
          <p:nvPr>
            <p:ph type="body" sz="half" idx="2"/>
          </p:nvPr>
        </p:nvSpPr>
        <p:spPr/>
        <p:txBody>
          <a:bodyPr/>
          <a:lstStyle/>
          <a:p>
            <a:r>
              <a:rPr lang="fr-BE"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50’ pour vous parler  </a:t>
            </a:r>
            <a:endParaRPr lang="en-US" dirty="0"/>
          </a:p>
        </p:txBody>
      </p:sp>
      <p:sp>
        <p:nvSpPr>
          <p:cNvPr id="3" name="Content Placeholder 2"/>
          <p:cNvSpPr>
            <a:spLocks noGrp="1"/>
          </p:cNvSpPr>
          <p:nvPr>
            <p:ph idx="1"/>
          </p:nvPr>
        </p:nvSpPr>
        <p:spPr/>
        <p:txBody>
          <a:bodyPr>
            <a:normAutofit/>
          </a:bodyPr>
          <a:lstStyle/>
          <a:p>
            <a:r>
              <a:rPr lang="fr-BE" sz="3600" dirty="0"/>
              <a:t>Du tri sélectif en Belgique</a:t>
            </a:r>
          </a:p>
          <a:p>
            <a:pPr>
              <a:buNone/>
            </a:pPr>
            <a:endParaRPr lang="fr-BE" sz="3600" dirty="0"/>
          </a:p>
          <a:p>
            <a:r>
              <a:rPr lang="fr-BE" sz="3600" dirty="0"/>
              <a:t>De pistes pour faire mieux </a:t>
            </a:r>
            <a:r>
              <a:rPr lang="fr-BE" sz="3600" dirty="0">
                <a:sym typeface="Wingdings" pitchFamily="2" charset="2"/>
              </a:rPr>
              <a:t> le </a:t>
            </a:r>
            <a:r>
              <a:rPr lang="fr-BE" sz="3600" dirty="0"/>
              <a:t>zéro déchet</a:t>
            </a:r>
          </a:p>
          <a:p>
            <a:pPr>
              <a:buNone/>
            </a:pPr>
            <a:endParaRPr lang="fr-BE" sz="3600" dirty="0"/>
          </a:p>
          <a:p>
            <a:r>
              <a:rPr lang="fr-BE" sz="3600" dirty="0"/>
              <a:t>Du recyclage en Belgique </a:t>
            </a:r>
          </a:p>
          <a:p>
            <a:pPr>
              <a:buNone/>
            </a:pPr>
            <a:r>
              <a:rPr lang="fr-BE" sz="3600" dirty="0"/>
              <a:t> </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 signifie le point vert?</a:t>
            </a:r>
            <a:endParaRPr lang="en-US" dirty="0"/>
          </a:p>
        </p:txBody>
      </p:sp>
      <p:pic>
        <p:nvPicPr>
          <p:cNvPr id="4" name="Content Placeholder 3" descr="gp-logo.jpg"/>
          <p:cNvPicPr>
            <a:picLocks noGrp="1" noChangeAspect="1"/>
          </p:cNvPicPr>
          <p:nvPr>
            <p:ph idx="1"/>
          </p:nvPr>
        </p:nvPicPr>
        <p:blipFill>
          <a:blip r:embed="rId3" cstate="print"/>
          <a:stretch>
            <a:fillRect/>
          </a:stretch>
        </p:blipFill>
        <p:spPr>
          <a:xfrm>
            <a:off x="3855557" y="2047740"/>
            <a:ext cx="3812147" cy="381214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 signifie le point vert?</a:t>
            </a:r>
            <a:endParaRPr lang="en-US" dirty="0"/>
          </a:p>
        </p:txBody>
      </p:sp>
      <p:pic>
        <p:nvPicPr>
          <p:cNvPr id="4" name="Content Placeholder 3" descr="gp-logo.jpg"/>
          <p:cNvPicPr>
            <a:picLocks noGrp="1" noChangeAspect="1"/>
          </p:cNvPicPr>
          <p:nvPr>
            <p:ph idx="1"/>
          </p:nvPr>
        </p:nvPicPr>
        <p:blipFill>
          <a:blip r:embed="rId3" cstate="print"/>
          <a:stretch>
            <a:fillRect/>
          </a:stretch>
        </p:blipFill>
        <p:spPr>
          <a:xfrm>
            <a:off x="7332853" y="1931830"/>
            <a:ext cx="3812147" cy="3812147"/>
          </a:xfrm>
        </p:spPr>
      </p:pic>
      <p:sp>
        <p:nvSpPr>
          <p:cNvPr id="5" name="Rectangle 4"/>
          <p:cNvSpPr/>
          <p:nvPr/>
        </p:nvSpPr>
        <p:spPr>
          <a:xfrm>
            <a:off x="1133340" y="2601532"/>
            <a:ext cx="5383370" cy="2308324"/>
          </a:xfrm>
          <a:prstGeom prst="rect">
            <a:avLst/>
          </a:prstGeom>
        </p:spPr>
        <p:txBody>
          <a:bodyPr wrap="square">
            <a:spAutoFit/>
          </a:bodyPr>
          <a:lstStyle/>
          <a:p>
            <a:r>
              <a:rPr lang="fr-FR" sz="2400" dirty="0"/>
              <a:t>Le logo Point Vert sur un emballage indique que l’entreprise qui commercialise le produit paie une contribution à </a:t>
            </a:r>
            <a:r>
              <a:rPr lang="fr-FR" sz="2400" dirty="0" err="1"/>
              <a:t>FostPlus</a:t>
            </a:r>
            <a:r>
              <a:rPr lang="fr-FR" sz="2400" dirty="0"/>
              <a:t> pour la collecte sélective, le tri et le recyclage des emballages ménagers.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965915"/>
            <a:ext cx="10663707" cy="5206285"/>
          </a:xfrm>
        </p:spPr>
        <p:txBody>
          <a:bodyPr>
            <a:normAutofit/>
          </a:bodyPr>
          <a:lstStyle/>
          <a:p>
            <a:pPr algn="just"/>
            <a:r>
              <a:rPr lang="fr-FR" sz="2400" dirty="0"/>
              <a:t>Le logo Point Vert </a:t>
            </a:r>
            <a:r>
              <a:rPr lang="fr-FR" sz="2400" u="sng" dirty="0"/>
              <a:t>ne signifie pas</a:t>
            </a:r>
            <a:r>
              <a:rPr lang="fr-FR" sz="2400" dirty="0"/>
              <a:t> automatiquement que l’emballage se compose de matériaux recyclés.</a:t>
            </a:r>
          </a:p>
          <a:p>
            <a:pPr algn="just">
              <a:buNone/>
            </a:pPr>
            <a:endParaRPr lang="fr-FR" sz="2400" dirty="0"/>
          </a:p>
          <a:p>
            <a:pPr algn="just"/>
            <a:r>
              <a:rPr lang="fr-FR" sz="2400" dirty="0"/>
              <a:t>Le Point Vert </a:t>
            </a:r>
            <a:r>
              <a:rPr lang="fr-FR" sz="2400" u="sng" dirty="0"/>
              <a:t>n’est pas </a:t>
            </a:r>
            <a:r>
              <a:rPr lang="fr-FR" sz="2400" dirty="0"/>
              <a:t>non plus </a:t>
            </a:r>
            <a:r>
              <a:rPr lang="fr-FR" sz="2400" u="sng" dirty="0"/>
              <a:t>une garantie </a:t>
            </a:r>
            <a:r>
              <a:rPr lang="fr-FR" sz="2400" dirty="0"/>
              <a:t>que l’emballage sur lequel le logo est imprimé </a:t>
            </a:r>
            <a:r>
              <a:rPr lang="fr-FR" sz="2400" u="sng" dirty="0"/>
              <a:t>sera recyclé</a:t>
            </a:r>
            <a:r>
              <a:rPr lang="fr-FR" sz="2400" dirty="0"/>
              <a:t>. Cela dépend en effet du matériau qui a été utilisé. Si vous voyez, par exemple, le logo sur une barquette de beurre, cela ne signifie donc pas que cette dernière peut aussi être effectivement recyclée.</a:t>
            </a:r>
          </a:p>
          <a:p>
            <a:pPr algn="just">
              <a:buNone/>
            </a:pPr>
            <a:endParaRPr lang="fr-FR" sz="2400" dirty="0"/>
          </a:p>
          <a:p>
            <a:pPr algn="just"/>
            <a:r>
              <a:rPr lang="fr-FR" sz="2400" dirty="0"/>
              <a:t>Le logo Point Vert </a:t>
            </a:r>
            <a:r>
              <a:rPr lang="fr-FR" sz="2400" u="sng" dirty="0"/>
              <a:t>n’indique pas </a:t>
            </a:r>
            <a:r>
              <a:rPr lang="fr-FR" sz="2400" dirty="0"/>
              <a:t>non plus </a:t>
            </a:r>
            <a:r>
              <a:rPr lang="fr-FR" sz="2400" u="sng" dirty="0"/>
              <a:t>où l’emballage doit être trié</a:t>
            </a:r>
            <a:r>
              <a:rPr lang="fr-FR" sz="2400" dirty="0"/>
              <a:t>. Si vous retrouvez le logo sur un emballage, cela ne signifie donc pas automatiquement que l’emballage doit être trié avec les PMC, par exemple.</a:t>
            </a:r>
          </a:p>
          <a:p>
            <a:pPr algn="just"/>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Tri du verre</a:t>
            </a:r>
            <a:endParaRPr lang="en-US" dirty="0"/>
          </a:p>
        </p:txBody>
      </p:sp>
      <p:sp>
        <p:nvSpPr>
          <p:cNvPr id="8" name="Text Placeholder 7"/>
          <p:cNvSpPr>
            <a:spLocks noGrp="1"/>
          </p:cNvSpPr>
          <p:nvPr>
            <p:ph type="body" idx="1"/>
          </p:nvPr>
        </p:nvSpPr>
        <p:spPr/>
        <p:txBody>
          <a:bodyPr/>
          <a:lstStyle/>
          <a:p>
            <a:r>
              <a:rPr lang="fr-BE" dirty="0"/>
              <a:t>Verre coloré</a:t>
            </a:r>
            <a:endParaRPr lang="en-US" dirty="0"/>
          </a:p>
        </p:txBody>
      </p:sp>
      <p:pic>
        <p:nvPicPr>
          <p:cNvPr id="6" name="Content Placeholder 5" descr="fc2fb58f2827e29f4c8f12624557c8bf.jpg"/>
          <p:cNvPicPr>
            <a:picLocks noGrp="1" noChangeAspect="1"/>
          </p:cNvPicPr>
          <p:nvPr>
            <p:ph sz="half" idx="2"/>
          </p:nvPr>
        </p:nvPicPr>
        <p:blipFill>
          <a:blip r:embed="rId2" cstate="print"/>
          <a:stretch>
            <a:fillRect/>
          </a:stretch>
        </p:blipFill>
        <p:spPr>
          <a:xfrm>
            <a:off x="1599368" y="2743200"/>
            <a:ext cx="3695777" cy="3292475"/>
          </a:xfrm>
        </p:spPr>
      </p:pic>
      <p:sp>
        <p:nvSpPr>
          <p:cNvPr id="9" name="Text Placeholder 8"/>
          <p:cNvSpPr>
            <a:spLocks noGrp="1"/>
          </p:cNvSpPr>
          <p:nvPr>
            <p:ph type="body" sz="quarter" idx="3"/>
          </p:nvPr>
        </p:nvSpPr>
        <p:spPr/>
        <p:txBody>
          <a:bodyPr/>
          <a:lstStyle/>
          <a:p>
            <a:r>
              <a:rPr lang="fr-BE" dirty="0"/>
              <a:t>Verre </a:t>
            </a:r>
            <a:r>
              <a:rPr lang="fr-BE" dirty="0" err="1"/>
              <a:t>incoloré</a:t>
            </a:r>
            <a:endParaRPr lang="en-US" dirty="0"/>
          </a:p>
        </p:txBody>
      </p:sp>
      <p:pic>
        <p:nvPicPr>
          <p:cNvPr id="7" name="Content Placeholder 6" descr="95fd0e7217a344d7e119ce38d936145f.jpg"/>
          <p:cNvPicPr>
            <a:picLocks noGrp="1" noChangeAspect="1"/>
          </p:cNvPicPr>
          <p:nvPr>
            <p:ph sz="quarter" idx="4"/>
          </p:nvPr>
        </p:nvPicPr>
        <p:blipFill>
          <a:blip r:embed="rId3" cstate="print"/>
          <a:stretch>
            <a:fillRect/>
          </a:stretch>
        </p:blipFill>
        <p:spPr>
          <a:xfrm>
            <a:off x="6364288" y="2835857"/>
            <a:ext cx="4754562" cy="310716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p:spPr>
        <p:txBody>
          <a:bodyPr/>
          <a:lstStyle/>
          <a:p>
            <a:r>
              <a:rPr lang="fr-BE" dirty="0"/>
              <a:t>A ne pas déposer!</a:t>
            </a:r>
            <a:endParaRPr lang="en-US" dirty="0"/>
          </a:p>
        </p:txBody>
      </p:sp>
      <p:pic>
        <p:nvPicPr>
          <p:cNvPr id="7" name="Content Placeholder 6" descr="f9c4016d9263954e51af1a61f22cdec5.png"/>
          <p:cNvPicPr>
            <a:picLocks noGrp="1" noChangeAspect="1"/>
          </p:cNvPicPr>
          <p:nvPr>
            <p:ph idx="1"/>
          </p:nvPr>
        </p:nvPicPr>
        <p:blipFill>
          <a:blip r:embed="rId2" cstate="print"/>
          <a:stretch>
            <a:fillRect/>
          </a:stretch>
        </p:blipFill>
        <p:spPr>
          <a:xfrm>
            <a:off x="2311797" y="685800"/>
            <a:ext cx="3764756" cy="5019675"/>
          </a:xfrm>
        </p:spPr>
      </p:pic>
      <p:sp>
        <p:nvSpPr>
          <p:cNvPr id="6" name="Text Placeholder 5"/>
          <p:cNvSpPr>
            <a:spLocks noGrp="1"/>
          </p:cNvSpPr>
          <p:nvPr>
            <p:ph type="body" sz="half" idx="2"/>
          </p:nvPr>
        </p:nvSpPr>
        <p:spPr>
          <a:xfrm>
            <a:off x="8549640" y="2640169"/>
            <a:ext cx="3200400" cy="3593205"/>
          </a:xfrm>
        </p:spPr>
        <p:txBody>
          <a:bodyPr>
            <a:normAutofit lnSpcReduction="10000"/>
          </a:bodyPr>
          <a:lstStyle/>
          <a:p>
            <a:pPr>
              <a:buFontTx/>
              <a:buChar char="-"/>
            </a:pPr>
            <a:r>
              <a:rPr lang="fr-FR" sz="2000" dirty="0"/>
              <a:t>verre résistant aux hautes températures (ex. plats allant au four, plaques vitrocéramiques), </a:t>
            </a:r>
          </a:p>
          <a:p>
            <a:pPr>
              <a:buFontTx/>
              <a:buChar char="-"/>
            </a:pPr>
            <a:r>
              <a:rPr lang="fr-FR" sz="2000" dirty="0"/>
              <a:t> porcelaine et céramique, </a:t>
            </a:r>
          </a:p>
          <a:p>
            <a:pPr>
              <a:buFontTx/>
              <a:buChar char="-"/>
            </a:pPr>
            <a:r>
              <a:rPr lang="fr-FR" sz="2000" dirty="0"/>
              <a:t> récipients en terre cuite, opaline et cristal, </a:t>
            </a:r>
          </a:p>
          <a:p>
            <a:pPr>
              <a:buFontTx/>
              <a:buChar char="-"/>
            </a:pPr>
            <a:r>
              <a:rPr lang="fr-FR" sz="2000" dirty="0"/>
              <a:t> verre plat tel que vitres et miroirs,</a:t>
            </a:r>
          </a:p>
          <a:p>
            <a:pPr>
              <a:buFontTx/>
              <a:buChar char="-"/>
            </a:pPr>
            <a:r>
              <a:rPr lang="fr-FR" sz="2000" dirty="0"/>
              <a:t>verre à boire. </a:t>
            </a:r>
          </a:p>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7881" y="2459864"/>
            <a:ext cx="7534141" cy="4108361"/>
          </a:xfrm>
        </p:spPr>
        <p:txBody>
          <a:bodyPr>
            <a:normAutofit lnSpcReduction="10000"/>
          </a:bodyPr>
          <a:lstStyle/>
          <a:p>
            <a:pPr algn="just"/>
            <a:r>
              <a:rPr lang="fr-FR" sz="2400" dirty="0"/>
              <a:t>Déposez les bouteilles, flacons et bocaux entièrement vides.</a:t>
            </a:r>
          </a:p>
          <a:p>
            <a:pPr algn="just"/>
            <a:r>
              <a:rPr lang="fr-FR" sz="2400" dirty="0"/>
              <a:t>Déposez le verre blanc transparent dans la bulle blanche et le verre coloré transparent dans la bulle colorée.</a:t>
            </a:r>
          </a:p>
          <a:p>
            <a:pPr algn="just"/>
            <a:r>
              <a:rPr lang="fr-FR" sz="2400" dirty="0"/>
              <a:t>Respectez le silence des habitants en déposant vos bouteilles aux heures de dépôt prévues.</a:t>
            </a:r>
          </a:p>
          <a:p>
            <a:pPr algn="just"/>
            <a:r>
              <a:rPr lang="fr-FR" sz="2400" dirty="0"/>
              <a:t>Ne laissez rien traîner aux environs de la bulle à verre. Les dépôts sauvages sont punissables et peuvent vous coûter cher.</a:t>
            </a:r>
          </a:p>
          <a:p>
            <a:pPr algn="just"/>
            <a:r>
              <a:rPr lang="fr-FR" sz="2400" b="1" dirty="0"/>
              <a:t>Enlever les bouchons, couvercles, … </a:t>
            </a:r>
          </a:p>
          <a:p>
            <a:endParaRPr lang="en-US" dirty="0"/>
          </a:p>
        </p:txBody>
      </p:sp>
      <p:sp>
        <p:nvSpPr>
          <p:cNvPr id="7" name="Title 1"/>
          <p:cNvSpPr txBox="1">
            <a:spLocks/>
          </p:cNvSpPr>
          <p:nvPr/>
        </p:nvSpPr>
        <p:spPr>
          <a:xfrm>
            <a:off x="8547494" y="657896"/>
            <a:ext cx="3200400" cy="1737360"/>
          </a:xfrm>
          <a:prstGeom prst="rect">
            <a:avLst/>
          </a:prstGeom>
          <a:solidFill>
            <a:srgbClr val="66990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32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mj-lt"/>
                <a:ea typeface="+mj-ea"/>
                <a:cs typeface="+mj-cs"/>
              </a:rPr>
              <a:t>Conseils pour la maison</a:t>
            </a:r>
            <a:endParaRPr kumimoji="0" lang="en-US" sz="3200" b="0" i="0" u="none" strike="noStrike" kern="1200" cap="none"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mj-lt"/>
              <a:ea typeface="+mj-ea"/>
              <a:cs typeface="+mj-cs"/>
            </a:endParaRPr>
          </a:p>
        </p:txBody>
      </p:sp>
      <p:pic>
        <p:nvPicPr>
          <p:cNvPr id="4" name="Picture 3" descr="images (5).jpg"/>
          <p:cNvPicPr>
            <a:picLocks noChangeAspect="1"/>
          </p:cNvPicPr>
          <p:nvPr/>
        </p:nvPicPr>
        <p:blipFill>
          <a:blip r:embed="rId3" cstate="print"/>
          <a:stretch>
            <a:fillRect/>
          </a:stretch>
        </p:blipFill>
        <p:spPr>
          <a:xfrm>
            <a:off x="8577330" y="3039415"/>
            <a:ext cx="3183658" cy="26530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Tri des déchets domestiques</a:t>
            </a:r>
            <a:endParaRPr lang="en-US" dirty="0"/>
          </a:p>
        </p:txBody>
      </p:sp>
      <p:sp>
        <p:nvSpPr>
          <p:cNvPr id="4" name="Rounded Rectangle 3"/>
          <p:cNvSpPr/>
          <p:nvPr/>
        </p:nvSpPr>
        <p:spPr>
          <a:xfrm>
            <a:off x="721216" y="1918953"/>
            <a:ext cx="2382592" cy="421139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sz="2000" b="1" dirty="0"/>
          </a:p>
          <a:p>
            <a:pPr algn="ctr"/>
            <a:r>
              <a:rPr lang="fr-BE" sz="2000" b="1" dirty="0"/>
              <a:t>Collecte de porte à porte: </a:t>
            </a:r>
          </a:p>
          <a:p>
            <a:pPr algn="ctr"/>
            <a:endParaRPr lang="fr-BE" sz="2000" b="1" dirty="0"/>
          </a:p>
          <a:p>
            <a:pPr algn="ctr">
              <a:buFontTx/>
              <a:buChar char="-"/>
            </a:pPr>
            <a:r>
              <a:rPr lang="fr-BE" sz="2000" dirty="0"/>
              <a:t> PMC (sac bleu)</a:t>
            </a:r>
          </a:p>
          <a:p>
            <a:pPr algn="ctr"/>
            <a:endParaRPr lang="fr-BE" sz="2000" dirty="0"/>
          </a:p>
          <a:p>
            <a:pPr algn="ctr">
              <a:buFontTx/>
              <a:buChar char="-"/>
            </a:pPr>
            <a:r>
              <a:rPr lang="fr-BE" sz="2000" dirty="0"/>
              <a:t> Papier-carton</a:t>
            </a:r>
          </a:p>
          <a:p>
            <a:pPr algn="ctr"/>
            <a:endParaRPr lang="fr-BE" sz="2000" dirty="0"/>
          </a:p>
          <a:p>
            <a:pPr algn="ctr">
              <a:buFontTx/>
              <a:buChar char="-"/>
            </a:pPr>
            <a:r>
              <a:rPr lang="fr-BE" sz="2000" dirty="0"/>
              <a:t> Sacs noirs</a:t>
            </a:r>
            <a:endParaRPr lang="en-US" sz="2000" dirty="0"/>
          </a:p>
        </p:txBody>
      </p:sp>
      <p:sp>
        <p:nvSpPr>
          <p:cNvPr id="5" name="Rounded Rectangle 4"/>
          <p:cNvSpPr/>
          <p:nvPr/>
        </p:nvSpPr>
        <p:spPr>
          <a:xfrm>
            <a:off x="3423633" y="1903925"/>
            <a:ext cx="2382592" cy="42113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sz="2000" b="1" dirty="0"/>
          </a:p>
          <a:p>
            <a:pPr algn="ctr"/>
            <a:r>
              <a:rPr lang="fr-BE" sz="2000" b="1" dirty="0" err="1"/>
              <a:t>Recyparcs</a:t>
            </a:r>
            <a:r>
              <a:rPr lang="fr-BE" sz="2000" b="1" dirty="0"/>
              <a:t>: </a:t>
            </a:r>
          </a:p>
          <a:p>
            <a:pPr algn="ctr"/>
            <a:endParaRPr lang="fr-BE" sz="2000" b="1" dirty="0"/>
          </a:p>
          <a:p>
            <a:pPr algn="ctr"/>
            <a:endParaRPr lang="fr-BE" sz="2000" b="1" dirty="0"/>
          </a:p>
          <a:p>
            <a:pPr algn="ctr">
              <a:buFontTx/>
              <a:buChar char="-"/>
            </a:pPr>
            <a:r>
              <a:rPr lang="fr-BE" dirty="0"/>
              <a:t> </a:t>
            </a:r>
            <a:r>
              <a:rPr lang="fr-BE" sz="2000" dirty="0"/>
              <a:t>PMC</a:t>
            </a:r>
          </a:p>
          <a:p>
            <a:pPr algn="ctr">
              <a:buFontTx/>
              <a:buChar char="-"/>
            </a:pPr>
            <a:r>
              <a:rPr lang="fr-BE" sz="2000" dirty="0"/>
              <a:t> Papier-carton</a:t>
            </a:r>
          </a:p>
          <a:p>
            <a:pPr algn="ctr">
              <a:buFontTx/>
              <a:buChar char="-"/>
            </a:pPr>
            <a:r>
              <a:rPr lang="fr-BE" sz="2000" dirty="0"/>
              <a:t> Verre</a:t>
            </a:r>
          </a:p>
          <a:p>
            <a:pPr algn="ctr">
              <a:buFontTx/>
              <a:buChar char="-"/>
            </a:pPr>
            <a:r>
              <a:rPr lang="fr-BE" sz="2000" dirty="0"/>
              <a:t> … </a:t>
            </a:r>
          </a:p>
          <a:p>
            <a:pPr algn="ctr">
              <a:buFontTx/>
              <a:buChar char="-"/>
            </a:pPr>
            <a:r>
              <a:rPr lang="fr-BE" sz="2000" dirty="0"/>
              <a:t> Ampoules</a:t>
            </a:r>
          </a:p>
          <a:p>
            <a:pPr algn="ctr">
              <a:buFontTx/>
              <a:buChar char="-"/>
            </a:pPr>
            <a:r>
              <a:rPr lang="fr-BE" sz="2000" dirty="0"/>
              <a:t> Piles</a:t>
            </a:r>
          </a:p>
          <a:p>
            <a:pPr algn="ctr">
              <a:buFontTx/>
              <a:buChar char="-"/>
            </a:pPr>
            <a:r>
              <a:rPr lang="fr-BE" sz="2000" dirty="0"/>
              <a:t> Cartouches d’encre</a:t>
            </a:r>
            <a:endParaRPr lang="en-US" sz="2000" dirty="0"/>
          </a:p>
        </p:txBody>
      </p:sp>
      <p:sp>
        <p:nvSpPr>
          <p:cNvPr id="6" name="Rounded Rectangle 5"/>
          <p:cNvSpPr/>
          <p:nvPr/>
        </p:nvSpPr>
        <p:spPr>
          <a:xfrm>
            <a:off x="6040192" y="1901780"/>
            <a:ext cx="2575774" cy="42113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sz="2000" b="1" dirty="0">
              <a:solidFill>
                <a:schemeClr val="bg1"/>
              </a:solidFill>
            </a:endParaRPr>
          </a:p>
          <a:p>
            <a:pPr algn="ctr"/>
            <a:r>
              <a:rPr lang="fr-BE" sz="2000" b="1" dirty="0">
                <a:solidFill>
                  <a:schemeClr val="bg1"/>
                </a:solidFill>
              </a:rPr>
              <a:t>Produits pharmaceutiques</a:t>
            </a:r>
          </a:p>
          <a:p>
            <a:pPr algn="ctr"/>
            <a:endParaRPr lang="fr-BE" dirty="0">
              <a:solidFill>
                <a:schemeClr val="bg1"/>
              </a:solidFill>
            </a:endParaRPr>
          </a:p>
          <a:p>
            <a:pPr algn="ctr"/>
            <a:r>
              <a:rPr lang="fr-BE" sz="2000" dirty="0">
                <a:solidFill>
                  <a:schemeClr val="bg1"/>
                </a:solidFill>
              </a:rPr>
              <a:t>Retour à la pharmacie pour les produits périmés </a:t>
            </a:r>
          </a:p>
          <a:p>
            <a:pPr algn="ctr"/>
            <a:r>
              <a:rPr lang="fr-BE" sz="2000" dirty="0">
                <a:solidFill>
                  <a:schemeClr val="bg1"/>
                </a:solidFill>
              </a:rPr>
              <a:t>(sans le carton)</a:t>
            </a:r>
          </a:p>
          <a:p>
            <a:pPr algn="ctr"/>
            <a:endParaRPr lang="en-US" sz="2000" dirty="0">
              <a:solidFill>
                <a:schemeClr val="bg1"/>
              </a:solidFill>
            </a:endParaRPr>
          </a:p>
        </p:txBody>
      </p:sp>
      <p:sp>
        <p:nvSpPr>
          <p:cNvPr id="7" name="Rounded Rectangle 6"/>
          <p:cNvSpPr/>
          <p:nvPr/>
        </p:nvSpPr>
        <p:spPr>
          <a:xfrm>
            <a:off x="8815588" y="1899634"/>
            <a:ext cx="2382592" cy="42113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sz="2000" b="1" dirty="0">
              <a:solidFill>
                <a:schemeClr val="accent1"/>
              </a:solidFill>
            </a:endParaRPr>
          </a:p>
          <a:p>
            <a:pPr algn="ctr"/>
            <a:r>
              <a:rPr lang="fr-BE" sz="2000" b="1" dirty="0">
                <a:solidFill>
                  <a:schemeClr val="accent1"/>
                </a:solidFill>
              </a:rPr>
              <a:t>Compostage alimentaire</a:t>
            </a:r>
          </a:p>
          <a:p>
            <a:pPr algn="ctr"/>
            <a:endParaRPr lang="fr-BE" sz="2000" b="1" dirty="0">
              <a:solidFill>
                <a:schemeClr val="accent1"/>
              </a:solidFill>
            </a:endParaRPr>
          </a:p>
          <a:p>
            <a:pPr algn="ctr">
              <a:buFontTx/>
              <a:buChar char="-"/>
            </a:pPr>
            <a:r>
              <a:rPr lang="fr-BE" sz="2000" dirty="0">
                <a:solidFill>
                  <a:schemeClr val="accent1"/>
                </a:solidFill>
              </a:rPr>
              <a:t> À la maison</a:t>
            </a:r>
          </a:p>
          <a:p>
            <a:pPr algn="ctr">
              <a:buFontTx/>
              <a:buChar char="-"/>
            </a:pPr>
            <a:r>
              <a:rPr lang="fr-BE" sz="2000" dirty="0">
                <a:solidFill>
                  <a:schemeClr val="accent1"/>
                </a:solidFill>
              </a:rPr>
              <a:t>  Conteneur  enterré (carte)</a:t>
            </a:r>
          </a:p>
          <a:p>
            <a:pPr algn="ctr">
              <a:buFontTx/>
              <a:buChar char="-"/>
            </a:pPr>
            <a:r>
              <a:rPr lang="fr-BE" sz="2000" dirty="0">
                <a:solidFill>
                  <a:schemeClr val="accent1"/>
                </a:solidFill>
              </a:rPr>
              <a:t> </a:t>
            </a:r>
            <a:r>
              <a:rPr lang="fr-BE" sz="2000" dirty="0" err="1">
                <a:solidFill>
                  <a:schemeClr val="accent1"/>
                </a:solidFill>
              </a:rPr>
              <a:t>Recyparc</a:t>
            </a:r>
            <a:endParaRPr lang="fr-BE" sz="2000" dirty="0">
              <a:solidFill>
                <a:schemeClr val="accent1"/>
              </a:solidFill>
            </a:endParaRPr>
          </a:p>
          <a:p>
            <a:pPr algn="ctr">
              <a:buFontTx/>
              <a:buChar char="-"/>
            </a:pPr>
            <a:r>
              <a:rPr lang="fr-BE" sz="2000" dirty="0">
                <a:solidFill>
                  <a:schemeClr val="accent1"/>
                </a:solidFill>
              </a:rPr>
              <a:t>…</a:t>
            </a:r>
          </a:p>
          <a:p>
            <a:pPr algn="ctr"/>
            <a:endParaRPr lang="fr-BE" sz="2000" b="1" dirty="0">
              <a:solidFill>
                <a:schemeClr val="accent1"/>
              </a:solidFill>
            </a:endParaRPr>
          </a:p>
          <a:p>
            <a:pPr algn="ctr"/>
            <a:endParaRPr lang="fr-BE" sz="2000" b="1" dirty="0">
              <a:solidFill>
                <a:schemeClr val="accent1"/>
              </a:solidFill>
            </a:endParaRPr>
          </a:p>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En Wallonie, les ordures ménagères se composent principalement de :</a:t>
            </a:r>
            <a:endParaRPr lang="en-US" sz="3200" dirty="0"/>
          </a:p>
        </p:txBody>
      </p:sp>
      <p:sp>
        <p:nvSpPr>
          <p:cNvPr id="3" name="Content Placeholder 2"/>
          <p:cNvSpPr>
            <a:spLocks noGrp="1"/>
          </p:cNvSpPr>
          <p:nvPr>
            <p:ph idx="1"/>
          </p:nvPr>
        </p:nvSpPr>
        <p:spPr/>
        <p:txBody>
          <a:bodyPr/>
          <a:lstStyle/>
          <a:p>
            <a:pPr>
              <a:buFontTx/>
              <a:buChar char="-"/>
            </a:pPr>
            <a:r>
              <a:rPr lang="fr-FR" dirty="0"/>
              <a:t>39 % de déchets de cuisine (restes du repas, épluchures, marc de café,...) </a:t>
            </a:r>
          </a:p>
          <a:p>
            <a:pPr>
              <a:buFontTx/>
              <a:buChar char="-"/>
            </a:pPr>
            <a:r>
              <a:rPr lang="fr-FR" dirty="0"/>
              <a:t>14 % de papiers et de cartons </a:t>
            </a:r>
          </a:p>
          <a:p>
            <a:pPr>
              <a:buFontTx/>
              <a:buChar char="-"/>
            </a:pPr>
            <a:r>
              <a:rPr lang="fr-FR" dirty="0"/>
              <a:t>13 % d’ordures fines (déchets divers de petites tailles et qui ne peuvent pas être triés)</a:t>
            </a:r>
          </a:p>
          <a:p>
            <a:pPr>
              <a:buFontTx/>
              <a:buChar char="-"/>
            </a:pPr>
            <a:r>
              <a:rPr lang="fr-FR" dirty="0"/>
              <a:t> 9 % de textiles sanitaires (essentiellement des langes)</a:t>
            </a:r>
          </a:p>
          <a:p>
            <a:pPr>
              <a:buFontTx/>
              <a:buChar char="-"/>
            </a:pPr>
            <a:r>
              <a:rPr lang="fr-FR" dirty="0"/>
              <a:t> 6 % de plastiques </a:t>
            </a:r>
          </a:p>
          <a:p>
            <a:pPr>
              <a:buFontTx/>
              <a:buChar char="-"/>
            </a:pPr>
            <a:r>
              <a:rPr lang="fr-FR" dirty="0"/>
              <a:t> 5 % de verre </a:t>
            </a:r>
          </a:p>
          <a:p>
            <a:pPr>
              <a:buFontTx/>
              <a:buChar char="-"/>
            </a:pPr>
            <a:r>
              <a:rPr lang="fr-FR" dirty="0"/>
              <a:t> 4 % de textiles </a:t>
            </a:r>
          </a:p>
          <a:p>
            <a:pPr>
              <a:buFontTx/>
              <a:buChar char="-"/>
            </a:pPr>
            <a:r>
              <a:rPr lang="fr-FR" dirty="0"/>
              <a:t> 3 % de métaux </a:t>
            </a:r>
          </a:p>
          <a:p>
            <a:pPr>
              <a:buFontTx/>
              <a:buChar char="-"/>
            </a:pPr>
            <a:r>
              <a:rPr lang="fr-FR" dirty="0"/>
              <a:t> 7 % pour les autres déchets (piles, médicaments, aérosols,...)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En Wallonie, les ordures ménagères se composent principalement de :</a:t>
            </a:r>
            <a:endParaRPr lang="en-US" sz="3200" dirty="0"/>
          </a:p>
        </p:txBody>
      </p:sp>
      <p:sp>
        <p:nvSpPr>
          <p:cNvPr id="3" name="Content Placeholder 2"/>
          <p:cNvSpPr>
            <a:spLocks noGrp="1"/>
          </p:cNvSpPr>
          <p:nvPr>
            <p:ph idx="1"/>
          </p:nvPr>
        </p:nvSpPr>
        <p:spPr/>
        <p:txBody>
          <a:bodyPr/>
          <a:lstStyle/>
          <a:p>
            <a:pPr>
              <a:buFontTx/>
              <a:buChar char="-"/>
            </a:pPr>
            <a:r>
              <a:rPr lang="fr-FR" dirty="0"/>
              <a:t>39 % de déchets de cuisine (restes du repas, épluchures, marc de café,...) </a:t>
            </a:r>
          </a:p>
          <a:p>
            <a:pPr>
              <a:buFontTx/>
              <a:buChar char="-"/>
            </a:pPr>
            <a:r>
              <a:rPr lang="fr-FR" dirty="0"/>
              <a:t>14 % de papiers et de cartons </a:t>
            </a:r>
          </a:p>
          <a:p>
            <a:pPr>
              <a:buFontTx/>
              <a:buChar char="-"/>
            </a:pPr>
            <a:r>
              <a:rPr lang="fr-FR" dirty="0"/>
              <a:t>13 % d’ordures fines (déchets divers de petites tailles et qui ne peuvent pas être triés)</a:t>
            </a:r>
          </a:p>
          <a:p>
            <a:pPr>
              <a:buFontTx/>
              <a:buChar char="-"/>
            </a:pPr>
            <a:r>
              <a:rPr lang="fr-FR" dirty="0"/>
              <a:t> 9 % de textiles sanitaires (essentiellement des langes)</a:t>
            </a:r>
          </a:p>
          <a:p>
            <a:pPr>
              <a:buFontTx/>
              <a:buChar char="-"/>
            </a:pPr>
            <a:r>
              <a:rPr lang="fr-FR" dirty="0"/>
              <a:t> 6 % de plastiques </a:t>
            </a:r>
          </a:p>
          <a:p>
            <a:pPr>
              <a:buFontTx/>
              <a:buChar char="-"/>
            </a:pPr>
            <a:r>
              <a:rPr lang="fr-FR" dirty="0"/>
              <a:t> 5 % de verre </a:t>
            </a:r>
          </a:p>
          <a:p>
            <a:pPr>
              <a:buFontTx/>
              <a:buChar char="-"/>
            </a:pPr>
            <a:r>
              <a:rPr lang="fr-FR" dirty="0"/>
              <a:t> 4 % de textiles </a:t>
            </a:r>
          </a:p>
          <a:p>
            <a:pPr>
              <a:buFontTx/>
              <a:buChar char="-"/>
            </a:pPr>
            <a:r>
              <a:rPr lang="fr-FR" dirty="0"/>
              <a:t> 3 % de métaux </a:t>
            </a:r>
          </a:p>
          <a:p>
            <a:pPr>
              <a:buFontTx/>
              <a:buChar char="-"/>
            </a:pPr>
            <a:r>
              <a:rPr lang="fr-FR" dirty="0"/>
              <a:t> 7 % pour les autres déchets (piles, médicaments, aérosols,...) </a:t>
            </a:r>
            <a:endParaRPr lang="en-US" dirty="0"/>
          </a:p>
        </p:txBody>
      </p:sp>
      <p:sp>
        <p:nvSpPr>
          <p:cNvPr id="4" name="Left Brace 3"/>
          <p:cNvSpPr/>
          <p:nvPr/>
        </p:nvSpPr>
        <p:spPr>
          <a:xfrm>
            <a:off x="901522" y="2962141"/>
            <a:ext cx="296214" cy="88864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54547" y="3116687"/>
            <a:ext cx="695459" cy="646331"/>
          </a:xfrm>
          <a:prstGeom prst="rect">
            <a:avLst/>
          </a:prstGeom>
          <a:noFill/>
        </p:spPr>
        <p:txBody>
          <a:bodyPr wrap="square" rtlCol="0">
            <a:spAutoFit/>
          </a:bodyPr>
          <a:lstStyle/>
          <a:p>
            <a:pPr algn="ctr"/>
            <a:r>
              <a:rPr lang="fr-BE" dirty="0"/>
              <a:t>Sac noir</a:t>
            </a:r>
            <a:endParaRPr lang="en-US" dirty="0"/>
          </a:p>
        </p:txBody>
      </p:sp>
      <p:sp>
        <p:nvSpPr>
          <p:cNvPr id="6" name="Freeform 5"/>
          <p:cNvSpPr/>
          <p:nvPr/>
        </p:nvSpPr>
        <p:spPr>
          <a:xfrm>
            <a:off x="165285" y="2850043"/>
            <a:ext cx="633205" cy="989182"/>
          </a:xfrm>
          <a:custGeom>
            <a:avLst/>
            <a:gdLst>
              <a:gd name="connsiteX0" fmla="*/ 208202 w 633205"/>
              <a:gd name="connsiteY0" fmla="*/ 240886 h 989182"/>
              <a:gd name="connsiteX1" fmla="*/ 208202 w 633205"/>
              <a:gd name="connsiteY1" fmla="*/ 240886 h 989182"/>
              <a:gd name="connsiteX2" fmla="*/ 66535 w 633205"/>
              <a:gd name="connsiteY2" fmla="*/ 382553 h 989182"/>
              <a:gd name="connsiteX3" fmla="*/ 40777 w 633205"/>
              <a:gd name="connsiteY3" fmla="*/ 421190 h 989182"/>
              <a:gd name="connsiteX4" fmla="*/ 40777 w 633205"/>
              <a:gd name="connsiteY4" fmla="*/ 833314 h 989182"/>
              <a:gd name="connsiteX5" fmla="*/ 53656 w 633205"/>
              <a:gd name="connsiteY5" fmla="*/ 871950 h 989182"/>
              <a:gd name="connsiteX6" fmla="*/ 130929 w 633205"/>
              <a:gd name="connsiteY6" fmla="*/ 923466 h 989182"/>
              <a:gd name="connsiteX7" fmla="*/ 208202 w 633205"/>
              <a:gd name="connsiteY7" fmla="*/ 974981 h 989182"/>
              <a:gd name="connsiteX8" fmla="*/ 246839 w 633205"/>
              <a:gd name="connsiteY8" fmla="*/ 987860 h 989182"/>
              <a:gd name="connsiteX9" fmla="*/ 401385 w 633205"/>
              <a:gd name="connsiteY9" fmla="*/ 974981 h 989182"/>
              <a:gd name="connsiteX10" fmla="*/ 427143 w 633205"/>
              <a:gd name="connsiteY10" fmla="*/ 936345 h 989182"/>
              <a:gd name="connsiteX11" fmla="*/ 465780 w 633205"/>
              <a:gd name="connsiteY11" fmla="*/ 923466 h 989182"/>
              <a:gd name="connsiteX12" fmla="*/ 504416 w 633205"/>
              <a:gd name="connsiteY12" fmla="*/ 884829 h 989182"/>
              <a:gd name="connsiteX13" fmla="*/ 543053 w 633205"/>
              <a:gd name="connsiteY13" fmla="*/ 859072 h 989182"/>
              <a:gd name="connsiteX14" fmla="*/ 555932 w 633205"/>
              <a:gd name="connsiteY14" fmla="*/ 743162 h 989182"/>
              <a:gd name="connsiteX15" fmla="*/ 594568 w 633205"/>
              <a:gd name="connsiteY15" fmla="*/ 653010 h 989182"/>
              <a:gd name="connsiteX16" fmla="*/ 620326 w 633205"/>
              <a:gd name="connsiteY16" fmla="*/ 614373 h 989182"/>
              <a:gd name="connsiteX17" fmla="*/ 633205 w 633205"/>
              <a:gd name="connsiteY17" fmla="*/ 575736 h 989182"/>
              <a:gd name="connsiteX18" fmla="*/ 620326 w 633205"/>
              <a:gd name="connsiteY18" fmla="*/ 434069 h 989182"/>
              <a:gd name="connsiteX19" fmla="*/ 607447 w 633205"/>
              <a:gd name="connsiteY19" fmla="*/ 395432 h 989182"/>
              <a:gd name="connsiteX20" fmla="*/ 568811 w 633205"/>
              <a:gd name="connsiteY20" fmla="*/ 356796 h 989182"/>
              <a:gd name="connsiteX21" fmla="*/ 555932 w 633205"/>
              <a:gd name="connsiteY21" fmla="*/ 305280 h 989182"/>
              <a:gd name="connsiteX22" fmla="*/ 530174 w 633205"/>
              <a:gd name="connsiteY22" fmla="*/ 266643 h 989182"/>
              <a:gd name="connsiteX23" fmla="*/ 362749 w 633205"/>
              <a:gd name="connsiteY23" fmla="*/ 202249 h 989182"/>
              <a:gd name="connsiteX24" fmla="*/ 375628 w 633205"/>
              <a:gd name="connsiteY24" fmla="*/ 47703 h 989182"/>
              <a:gd name="connsiteX25" fmla="*/ 401385 w 633205"/>
              <a:gd name="connsiteY25" fmla="*/ 9066 h 989182"/>
              <a:gd name="connsiteX26" fmla="*/ 285475 w 633205"/>
              <a:gd name="connsiteY26" fmla="*/ 34824 h 989182"/>
              <a:gd name="connsiteX27" fmla="*/ 156687 w 633205"/>
              <a:gd name="connsiteY27" fmla="*/ 34824 h 989182"/>
              <a:gd name="connsiteX28" fmla="*/ 208202 w 633205"/>
              <a:gd name="connsiteY28" fmla="*/ 112097 h 989182"/>
              <a:gd name="connsiteX29" fmla="*/ 221081 w 633205"/>
              <a:gd name="connsiteY29" fmla="*/ 228007 h 989182"/>
              <a:gd name="connsiteX30" fmla="*/ 272597 w 633205"/>
              <a:gd name="connsiteY30" fmla="*/ 215128 h 989182"/>
              <a:gd name="connsiteX31" fmla="*/ 349870 w 633205"/>
              <a:gd name="connsiteY31" fmla="*/ 189370 h 989182"/>
              <a:gd name="connsiteX32" fmla="*/ 388506 w 633205"/>
              <a:gd name="connsiteY32" fmla="*/ 202249 h 989182"/>
              <a:gd name="connsiteX33" fmla="*/ 349870 w 633205"/>
              <a:gd name="connsiteY33" fmla="*/ 215128 h 989182"/>
              <a:gd name="connsiteX34" fmla="*/ 259718 w 633205"/>
              <a:gd name="connsiteY34" fmla="*/ 228007 h 989182"/>
              <a:gd name="connsiteX35" fmla="*/ 233960 w 633205"/>
              <a:gd name="connsiteY35" fmla="*/ 189370 h 989182"/>
              <a:gd name="connsiteX36" fmla="*/ 233960 w 633205"/>
              <a:gd name="connsiteY36" fmla="*/ 150734 h 989182"/>
              <a:gd name="connsiteX37" fmla="*/ 298354 w 633205"/>
              <a:gd name="connsiteY37" fmla="*/ 163612 h 989182"/>
              <a:gd name="connsiteX38" fmla="*/ 311233 w 633205"/>
              <a:gd name="connsiteY38" fmla="*/ 202249 h 989182"/>
              <a:gd name="connsiteX39" fmla="*/ 272597 w 633205"/>
              <a:gd name="connsiteY39" fmla="*/ 215128 h 989182"/>
              <a:gd name="connsiteX40" fmla="*/ 336991 w 633205"/>
              <a:gd name="connsiteY40" fmla="*/ 215128 h 989182"/>
              <a:gd name="connsiteX41" fmla="*/ 311233 w 633205"/>
              <a:gd name="connsiteY41" fmla="*/ 202249 h 989182"/>
              <a:gd name="connsiteX42" fmla="*/ 311233 w 633205"/>
              <a:gd name="connsiteY42" fmla="*/ 202249 h 9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3205" h="989182">
                <a:moveTo>
                  <a:pt x="208202" y="240886"/>
                </a:moveTo>
                <a:lnTo>
                  <a:pt x="208202" y="240886"/>
                </a:lnTo>
                <a:cubicBezTo>
                  <a:pt x="92859" y="323273"/>
                  <a:pt x="138535" y="274553"/>
                  <a:pt x="66535" y="382553"/>
                </a:cubicBezTo>
                <a:lnTo>
                  <a:pt x="40777" y="421190"/>
                </a:lnTo>
                <a:cubicBezTo>
                  <a:pt x="0" y="584295"/>
                  <a:pt x="18605" y="489659"/>
                  <a:pt x="40777" y="833314"/>
                </a:cubicBezTo>
                <a:cubicBezTo>
                  <a:pt x="41651" y="846861"/>
                  <a:pt x="44057" y="862351"/>
                  <a:pt x="53656" y="871950"/>
                </a:cubicBezTo>
                <a:cubicBezTo>
                  <a:pt x="75546" y="893840"/>
                  <a:pt x="105171" y="906294"/>
                  <a:pt x="130929" y="923466"/>
                </a:cubicBezTo>
                <a:lnTo>
                  <a:pt x="208202" y="974981"/>
                </a:lnTo>
                <a:lnTo>
                  <a:pt x="246839" y="987860"/>
                </a:lnTo>
                <a:cubicBezTo>
                  <a:pt x="298354" y="983567"/>
                  <a:pt x="351680" y="989182"/>
                  <a:pt x="401385" y="974981"/>
                </a:cubicBezTo>
                <a:cubicBezTo>
                  <a:pt x="416268" y="970729"/>
                  <a:pt x="415056" y="946014"/>
                  <a:pt x="427143" y="936345"/>
                </a:cubicBezTo>
                <a:cubicBezTo>
                  <a:pt x="437744" y="927864"/>
                  <a:pt x="452901" y="927759"/>
                  <a:pt x="465780" y="923466"/>
                </a:cubicBezTo>
                <a:cubicBezTo>
                  <a:pt x="478659" y="910587"/>
                  <a:pt x="490424" y="896489"/>
                  <a:pt x="504416" y="884829"/>
                </a:cubicBezTo>
                <a:cubicBezTo>
                  <a:pt x="516307" y="874920"/>
                  <a:pt x="537763" y="873619"/>
                  <a:pt x="543053" y="859072"/>
                </a:cubicBezTo>
                <a:cubicBezTo>
                  <a:pt x="556338" y="822538"/>
                  <a:pt x="549541" y="781508"/>
                  <a:pt x="555932" y="743162"/>
                </a:cubicBezTo>
                <a:cubicBezTo>
                  <a:pt x="560182" y="717665"/>
                  <a:pt x="583529" y="672328"/>
                  <a:pt x="594568" y="653010"/>
                </a:cubicBezTo>
                <a:cubicBezTo>
                  <a:pt x="602248" y="639571"/>
                  <a:pt x="613404" y="628218"/>
                  <a:pt x="620326" y="614373"/>
                </a:cubicBezTo>
                <a:cubicBezTo>
                  <a:pt x="626397" y="602231"/>
                  <a:pt x="628912" y="588615"/>
                  <a:pt x="633205" y="575736"/>
                </a:cubicBezTo>
                <a:cubicBezTo>
                  <a:pt x="628912" y="528514"/>
                  <a:pt x="627032" y="481009"/>
                  <a:pt x="620326" y="434069"/>
                </a:cubicBezTo>
                <a:cubicBezTo>
                  <a:pt x="618406" y="420630"/>
                  <a:pt x="614977" y="406728"/>
                  <a:pt x="607447" y="395432"/>
                </a:cubicBezTo>
                <a:cubicBezTo>
                  <a:pt x="597344" y="380278"/>
                  <a:pt x="581690" y="369675"/>
                  <a:pt x="568811" y="356796"/>
                </a:cubicBezTo>
                <a:cubicBezTo>
                  <a:pt x="564518" y="339624"/>
                  <a:pt x="562905" y="321549"/>
                  <a:pt x="555932" y="305280"/>
                </a:cubicBezTo>
                <a:cubicBezTo>
                  <a:pt x="549835" y="291053"/>
                  <a:pt x="541823" y="276836"/>
                  <a:pt x="530174" y="266643"/>
                </a:cubicBezTo>
                <a:cubicBezTo>
                  <a:pt x="456819" y="202458"/>
                  <a:pt x="454937" y="215419"/>
                  <a:pt x="362749" y="202249"/>
                </a:cubicBezTo>
                <a:cubicBezTo>
                  <a:pt x="367042" y="150734"/>
                  <a:pt x="365490" y="98393"/>
                  <a:pt x="375628" y="47703"/>
                </a:cubicBezTo>
                <a:cubicBezTo>
                  <a:pt x="378664" y="32525"/>
                  <a:pt x="415229" y="15988"/>
                  <a:pt x="401385" y="9066"/>
                </a:cubicBezTo>
                <a:cubicBezTo>
                  <a:pt x="383252" y="0"/>
                  <a:pt x="311177" y="26257"/>
                  <a:pt x="285475" y="34824"/>
                </a:cubicBezTo>
                <a:cubicBezTo>
                  <a:pt x="282314" y="34297"/>
                  <a:pt x="171466" y="5266"/>
                  <a:pt x="156687" y="34824"/>
                </a:cubicBezTo>
                <a:cubicBezTo>
                  <a:pt x="125605" y="96988"/>
                  <a:pt x="177714" y="101934"/>
                  <a:pt x="208202" y="112097"/>
                </a:cubicBezTo>
                <a:cubicBezTo>
                  <a:pt x="212495" y="150734"/>
                  <a:pt x="200477" y="195042"/>
                  <a:pt x="221081" y="228007"/>
                </a:cubicBezTo>
                <a:cubicBezTo>
                  <a:pt x="230462" y="243017"/>
                  <a:pt x="255643" y="220214"/>
                  <a:pt x="272597" y="215128"/>
                </a:cubicBezTo>
                <a:cubicBezTo>
                  <a:pt x="298603" y="207326"/>
                  <a:pt x="349870" y="189370"/>
                  <a:pt x="349870" y="189370"/>
                </a:cubicBezTo>
                <a:cubicBezTo>
                  <a:pt x="362749" y="193663"/>
                  <a:pt x="388506" y="188674"/>
                  <a:pt x="388506" y="202249"/>
                </a:cubicBezTo>
                <a:cubicBezTo>
                  <a:pt x="388506" y="215824"/>
                  <a:pt x="363182" y="212466"/>
                  <a:pt x="349870" y="215128"/>
                </a:cubicBezTo>
                <a:cubicBezTo>
                  <a:pt x="320104" y="221081"/>
                  <a:pt x="289769" y="223714"/>
                  <a:pt x="259718" y="228007"/>
                </a:cubicBezTo>
                <a:cubicBezTo>
                  <a:pt x="251132" y="215128"/>
                  <a:pt x="244905" y="200315"/>
                  <a:pt x="233960" y="189370"/>
                </a:cubicBezTo>
                <a:cubicBezTo>
                  <a:pt x="196511" y="151921"/>
                  <a:pt x="169690" y="172156"/>
                  <a:pt x="233960" y="150734"/>
                </a:cubicBezTo>
                <a:cubicBezTo>
                  <a:pt x="255425" y="155027"/>
                  <a:pt x="280141" y="151470"/>
                  <a:pt x="298354" y="163612"/>
                </a:cubicBezTo>
                <a:cubicBezTo>
                  <a:pt x="309650" y="171142"/>
                  <a:pt x="317304" y="190106"/>
                  <a:pt x="311233" y="202249"/>
                </a:cubicBezTo>
                <a:cubicBezTo>
                  <a:pt x="305162" y="214391"/>
                  <a:pt x="260455" y="209057"/>
                  <a:pt x="272597" y="215128"/>
                </a:cubicBezTo>
                <a:cubicBezTo>
                  <a:pt x="291796" y="224727"/>
                  <a:pt x="315526" y="215128"/>
                  <a:pt x="336991" y="215128"/>
                </a:cubicBezTo>
                <a:lnTo>
                  <a:pt x="311233" y="202249"/>
                </a:lnTo>
                <a:lnTo>
                  <a:pt x="311233" y="202249"/>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 fait-on de nos sacs noirs? </a:t>
            </a:r>
            <a:endParaRPr lang="en-US" dirty="0"/>
          </a:p>
        </p:txBody>
      </p:sp>
      <p:sp>
        <p:nvSpPr>
          <p:cNvPr id="3" name="Content Placeholder 2"/>
          <p:cNvSpPr>
            <a:spLocks noGrp="1"/>
          </p:cNvSpPr>
          <p:nvPr>
            <p:ph sz="half" idx="1"/>
          </p:nvPr>
        </p:nvSpPr>
        <p:spPr/>
        <p:txBody>
          <a:bodyPr/>
          <a:lstStyle/>
          <a:p>
            <a:r>
              <a:rPr lang="fr-BE" dirty="0"/>
              <a:t>L’incinération (</a:t>
            </a:r>
            <a:r>
              <a:rPr lang="fr-BE" dirty="0" err="1"/>
              <a:t>Thumaide</a:t>
            </a:r>
            <a:r>
              <a:rPr lang="fr-BE" dirty="0"/>
              <a:t>) </a:t>
            </a:r>
          </a:p>
          <a:p>
            <a:pPr>
              <a:buNone/>
            </a:pPr>
            <a:endParaRPr lang="fr-BE" dirty="0"/>
          </a:p>
          <a:p>
            <a:pPr>
              <a:buFontTx/>
              <a:buChar char="-"/>
            </a:pPr>
            <a:endParaRPr lang="fr-BE" dirty="0"/>
          </a:p>
          <a:p>
            <a:pPr>
              <a:buFontTx/>
              <a:buChar char="-"/>
            </a:pPr>
            <a:endParaRPr lang="fr-BE" dirty="0"/>
          </a:p>
          <a:p>
            <a:pPr>
              <a:buFontTx/>
              <a:buChar char="-"/>
            </a:pPr>
            <a:endParaRPr lang="fr-BE" dirty="0"/>
          </a:p>
        </p:txBody>
      </p:sp>
      <p:sp>
        <p:nvSpPr>
          <p:cNvPr id="5" name="Content Placeholder 4"/>
          <p:cNvSpPr>
            <a:spLocks noGrp="1"/>
          </p:cNvSpPr>
          <p:nvPr>
            <p:ph sz="half" idx="2"/>
          </p:nvPr>
        </p:nvSpPr>
        <p:spPr/>
        <p:txBody>
          <a:bodyPr/>
          <a:lstStyle/>
          <a:p>
            <a:r>
              <a:rPr lang="fr-BE" dirty="0"/>
              <a:t>Les C.E.T. (Centres d’</a:t>
            </a:r>
            <a:r>
              <a:rPr lang="fr-BE" dirty="0" err="1"/>
              <a:t>Efouissement</a:t>
            </a:r>
            <a:r>
              <a:rPr lang="fr-BE" dirty="0"/>
              <a:t> Technique)</a:t>
            </a:r>
            <a:endParaRPr lang="en-US" dirty="0"/>
          </a:p>
          <a:p>
            <a:pPr>
              <a:buNone/>
            </a:pPr>
            <a:endParaRPr lang="en-US" dirty="0"/>
          </a:p>
        </p:txBody>
      </p:sp>
      <p:pic>
        <p:nvPicPr>
          <p:cNvPr id="4" name="Picture 3" descr="images (9).jpg"/>
          <p:cNvPicPr>
            <a:picLocks noChangeAspect="1"/>
          </p:cNvPicPr>
          <p:nvPr/>
        </p:nvPicPr>
        <p:blipFill>
          <a:blip r:embed="rId2" cstate="print"/>
          <a:stretch>
            <a:fillRect/>
          </a:stretch>
        </p:blipFill>
        <p:spPr>
          <a:xfrm>
            <a:off x="618187" y="2848713"/>
            <a:ext cx="5297426" cy="2599050"/>
          </a:xfrm>
          <a:prstGeom prst="rect">
            <a:avLst/>
          </a:prstGeom>
        </p:spPr>
      </p:pic>
      <p:pic>
        <p:nvPicPr>
          <p:cNvPr id="6" name="Picture 5" descr="etancheiteCET.jpg"/>
          <p:cNvPicPr>
            <a:picLocks noChangeAspect="1"/>
          </p:cNvPicPr>
          <p:nvPr/>
        </p:nvPicPr>
        <p:blipFill>
          <a:blip r:embed="rId3" cstate="print"/>
          <a:stretch>
            <a:fillRect/>
          </a:stretch>
        </p:blipFill>
        <p:spPr>
          <a:xfrm>
            <a:off x="6393706" y="2839899"/>
            <a:ext cx="4501820" cy="31777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Bientôt dans les salles…</a:t>
            </a:r>
            <a:endParaRPr lang="en-US" dirty="0"/>
          </a:p>
        </p:txBody>
      </p:sp>
      <p:pic>
        <p:nvPicPr>
          <p:cNvPr id="5" name="Content Placeholder 4" descr="rolcontainer_pmc_fr_opercule_120l_2.jpg"/>
          <p:cNvPicPr>
            <a:picLocks noGrp="1" noChangeAspect="1"/>
          </p:cNvPicPr>
          <p:nvPr>
            <p:ph sz="half" idx="1"/>
          </p:nvPr>
        </p:nvPicPr>
        <p:blipFill>
          <a:blip r:embed="rId2" cstate="print"/>
          <a:stretch>
            <a:fillRect/>
          </a:stretch>
        </p:blipFill>
        <p:spPr>
          <a:xfrm>
            <a:off x="2005853" y="2193925"/>
            <a:ext cx="2882807" cy="3978275"/>
          </a:xfrm>
        </p:spPr>
      </p:pic>
      <p:pic>
        <p:nvPicPr>
          <p:cNvPr id="6" name="Content Placeholder 5" descr="panier_pc_jaune_2010_fr.jpg"/>
          <p:cNvPicPr>
            <a:picLocks noGrp="1" noChangeAspect="1"/>
          </p:cNvPicPr>
          <p:nvPr>
            <p:ph sz="half" idx="2"/>
          </p:nvPr>
        </p:nvPicPr>
        <p:blipFill>
          <a:blip r:embed="rId3" cstate="print"/>
          <a:stretch>
            <a:fillRect/>
          </a:stretch>
        </p:blipFill>
        <p:spPr>
          <a:xfrm>
            <a:off x="6838682" y="2593633"/>
            <a:ext cx="3652386" cy="308595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Un peu plus loin</a:t>
            </a:r>
            <a:br>
              <a:rPr lang="fr-BE" dirty="0"/>
            </a:br>
            <a:r>
              <a:rPr lang="fr-BE" dirty="0"/>
              <a:t>Le «zéro </a:t>
            </a:r>
            <a:r>
              <a:rPr lang="fr-BE" dirty="0">
                <a:sym typeface="Wingdings" pitchFamily="2" charset="2"/>
              </a:rPr>
              <a:t>déchet»</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21216" y="682580"/>
            <a:ext cx="8036418" cy="927279"/>
          </a:xfrm>
          <a:prstGeom prst="roundRect">
            <a:avLst/>
          </a:prstGeom>
          <a:solidFill>
            <a:srgbClr val="FFFF0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fr-BE" sz="2400" b="1" dirty="0">
                <a:solidFill>
                  <a:schemeClr val="tx1"/>
                </a:solidFill>
              </a:rPr>
              <a:t>Le meilleur déchet est celui qu’on ne produit pas!</a:t>
            </a:r>
          </a:p>
        </p:txBody>
      </p:sp>
      <p:sp>
        <p:nvSpPr>
          <p:cNvPr id="3" name="Content Placeholder 2"/>
          <p:cNvSpPr>
            <a:spLocks noGrp="1"/>
          </p:cNvSpPr>
          <p:nvPr>
            <p:ph idx="1"/>
          </p:nvPr>
        </p:nvSpPr>
        <p:spPr>
          <a:xfrm>
            <a:off x="609600" y="2202287"/>
            <a:ext cx="8830614" cy="3923881"/>
          </a:xfrm>
        </p:spPr>
        <p:txBody>
          <a:bodyPr>
            <a:normAutofit lnSpcReduction="10000"/>
          </a:bodyPr>
          <a:lstStyle/>
          <a:p>
            <a:pPr>
              <a:buNone/>
            </a:pPr>
            <a:endParaRPr lang="fr-BE" dirty="0"/>
          </a:p>
          <a:p>
            <a:pPr>
              <a:buNone/>
            </a:pPr>
            <a:r>
              <a:rPr lang="fr-BE" u="sng" dirty="0"/>
              <a:t>Alternatives faciles à mettre en place pour l’école:</a:t>
            </a:r>
          </a:p>
          <a:p>
            <a:pPr>
              <a:buFontTx/>
              <a:buChar char="-"/>
            </a:pPr>
            <a:r>
              <a:rPr lang="fr-BE" dirty="0"/>
              <a:t>Remplacer les bouteilles en plastique à usage unique par des bouteilles réutilisables (en plastique dur, en alu, en inox). </a:t>
            </a:r>
          </a:p>
          <a:p>
            <a:pPr>
              <a:buNone/>
            </a:pPr>
            <a:r>
              <a:rPr lang="fr-BE" dirty="0">
                <a:sym typeface="Wingdings" pitchFamily="2" charset="2"/>
              </a:rPr>
              <a:t>     eau du robinet!</a:t>
            </a:r>
          </a:p>
          <a:p>
            <a:pPr>
              <a:buNone/>
            </a:pPr>
            <a:endParaRPr lang="fr-BE" dirty="0"/>
          </a:p>
          <a:p>
            <a:pPr>
              <a:buFontTx/>
              <a:buChar char="-"/>
            </a:pPr>
            <a:r>
              <a:rPr lang="fr-BE" dirty="0"/>
              <a:t>Remplacer le papier aluminium et cellophane par des boîtes.</a:t>
            </a:r>
          </a:p>
          <a:p>
            <a:pPr>
              <a:buFontTx/>
              <a:buChar char="-"/>
            </a:pPr>
            <a:endParaRPr lang="fr-BE" dirty="0"/>
          </a:p>
          <a:p>
            <a:pPr>
              <a:buFontTx/>
              <a:buChar char="-"/>
            </a:pPr>
            <a:r>
              <a:rPr lang="fr-BE" dirty="0"/>
              <a:t>Collations maisons (ça demande plus de temps, mais c’est meilleur!)</a:t>
            </a:r>
          </a:p>
          <a:p>
            <a:pPr>
              <a:buNone/>
            </a:pPr>
            <a:r>
              <a:rPr lang="fr-BE" dirty="0"/>
              <a:t>   Ou du moins, éviter le suremballage, les emballages individuels. </a:t>
            </a:r>
          </a:p>
          <a:p>
            <a:pPr>
              <a:buFontTx/>
              <a:buChar char="-"/>
            </a:pPr>
            <a:endParaRPr lang="en-US" dirty="0"/>
          </a:p>
        </p:txBody>
      </p:sp>
      <p:pic>
        <p:nvPicPr>
          <p:cNvPr id="4" name="Picture 3" descr="téléchargement (8).jpg"/>
          <p:cNvPicPr>
            <a:picLocks noChangeAspect="1"/>
          </p:cNvPicPr>
          <p:nvPr/>
        </p:nvPicPr>
        <p:blipFill>
          <a:blip r:embed="rId2" cstate="print"/>
          <a:stretch>
            <a:fillRect/>
          </a:stretch>
        </p:blipFill>
        <p:spPr>
          <a:xfrm>
            <a:off x="9009307" y="1944776"/>
            <a:ext cx="2863905" cy="2678739"/>
          </a:xfrm>
          <a:prstGeom prst="rect">
            <a:avLst/>
          </a:prstGeom>
        </p:spPr>
      </p:pic>
      <p:pic>
        <p:nvPicPr>
          <p:cNvPr id="5" name="Picture 4" descr="téléchargement (9).jpg"/>
          <p:cNvPicPr>
            <a:picLocks noChangeAspect="1"/>
          </p:cNvPicPr>
          <p:nvPr/>
        </p:nvPicPr>
        <p:blipFill>
          <a:blip r:embed="rId3" cstate="print"/>
          <a:stretch>
            <a:fillRect/>
          </a:stretch>
        </p:blipFill>
        <p:spPr>
          <a:xfrm>
            <a:off x="9115223" y="5075886"/>
            <a:ext cx="2847975" cy="1600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Assumez, refusez l’inutile! </a:t>
            </a:r>
            <a:endParaRPr lang="en-US" dirty="0"/>
          </a:p>
        </p:txBody>
      </p:sp>
      <p:pic>
        <p:nvPicPr>
          <p:cNvPr id="4" name="Content Placeholder 3" descr="téléchargement (5).jpg"/>
          <p:cNvPicPr>
            <a:picLocks noGrp="1" noChangeAspect="1"/>
          </p:cNvPicPr>
          <p:nvPr>
            <p:ph idx="1"/>
          </p:nvPr>
        </p:nvPicPr>
        <p:blipFill>
          <a:blip r:embed="rId2" cstate="print"/>
          <a:stretch>
            <a:fillRect/>
          </a:stretch>
        </p:blipFill>
        <p:spPr>
          <a:xfrm>
            <a:off x="8297483" y="1909819"/>
            <a:ext cx="3471225" cy="2301573"/>
          </a:xfrm>
        </p:spPr>
      </p:pic>
      <p:pic>
        <p:nvPicPr>
          <p:cNvPr id="5" name="Picture 4" descr="téléchargement (4).jpg"/>
          <p:cNvPicPr>
            <a:picLocks noChangeAspect="1"/>
          </p:cNvPicPr>
          <p:nvPr/>
        </p:nvPicPr>
        <p:blipFill>
          <a:blip r:embed="rId3" cstate="print"/>
          <a:stretch>
            <a:fillRect/>
          </a:stretch>
        </p:blipFill>
        <p:spPr>
          <a:xfrm>
            <a:off x="173047" y="1987772"/>
            <a:ext cx="4392422" cy="2288014"/>
          </a:xfrm>
          <a:prstGeom prst="rect">
            <a:avLst/>
          </a:prstGeom>
        </p:spPr>
      </p:pic>
      <p:pic>
        <p:nvPicPr>
          <p:cNvPr id="6" name="Picture 5" descr="images (3).jpg"/>
          <p:cNvPicPr>
            <a:picLocks noChangeAspect="1"/>
          </p:cNvPicPr>
          <p:nvPr/>
        </p:nvPicPr>
        <p:blipFill>
          <a:blip r:embed="rId4" cstate="print"/>
          <a:stretch>
            <a:fillRect/>
          </a:stretch>
        </p:blipFill>
        <p:spPr>
          <a:xfrm>
            <a:off x="5088831" y="1597583"/>
            <a:ext cx="2716839" cy="2716839"/>
          </a:xfrm>
          <a:prstGeom prst="rect">
            <a:avLst/>
          </a:prstGeom>
        </p:spPr>
      </p:pic>
      <p:sp>
        <p:nvSpPr>
          <p:cNvPr id="7" name="TextBox 6"/>
          <p:cNvSpPr txBox="1"/>
          <p:nvPr/>
        </p:nvSpPr>
        <p:spPr>
          <a:xfrm>
            <a:off x="1893194" y="4494728"/>
            <a:ext cx="8435662" cy="2523768"/>
          </a:xfrm>
          <a:prstGeom prst="rect">
            <a:avLst/>
          </a:prstGeom>
          <a:noFill/>
        </p:spPr>
        <p:txBody>
          <a:bodyPr wrap="square" rtlCol="0">
            <a:spAutoFit/>
          </a:bodyPr>
          <a:lstStyle/>
          <a:p>
            <a:r>
              <a:rPr lang="fr-BE" sz="2000" u="sng" dirty="0"/>
              <a:t>Déchets inutiles qui finissent quand même dans la poubelle, ou à côté: </a:t>
            </a:r>
          </a:p>
          <a:p>
            <a:pPr>
              <a:buFontTx/>
              <a:buChar char="-"/>
            </a:pPr>
            <a:r>
              <a:rPr lang="fr-BE" sz="2000" dirty="0"/>
              <a:t> Bouteilles en plastique (ex: 25cl d’eau avec bouchon sport…) </a:t>
            </a:r>
          </a:p>
          <a:p>
            <a:pPr>
              <a:buFontTx/>
              <a:buChar char="-"/>
            </a:pPr>
            <a:r>
              <a:rPr lang="fr-BE" sz="2000" dirty="0"/>
              <a:t> Pailles en plastique</a:t>
            </a:r>
          </a:p>
          <a:p>
            <a:pPr>
              <a:buFontTx/>
              <a:buChar char="-"/>
            </a:pPr>
            <a:r>
              <a:rPr lang="fr-BE" sz="2000" dirty="0"/>
              <a:t> Les produits </a:t>
            </a:r>
            <a:r>
              <a:rPr lang="fr-BE" sz="2000" dirty="0" err="1"/>
              <a:t>suremballés</a:t>
            </a:r>
            <a:endParaRPr lang="fr-BE" sz="2000" dirty="0"/>
          </a:p>
          <a:p>
            <a:pPr>
              <a:buFontTx/>
              <a:buChar char="-"/>
            </a:pPr>
            <a:r>
              <a:rPr lang="fr-BE" sz="2000" dirty="0"/>
              <a:t> Serviettes en papier</a:t>
            </a:r>
          </a:p>
          <a:p>
            <a:pPr>
              <a:buFontTx/>
              <a:buChar char="-"/>
            </a:pPr>
            <a:r>
              <a:rPr lang="fr-BE" sz="2000" dirty="0"/>
              <a:t> Sacs de magasin (vêtements, chaussures, parfum, pharmacie,  …) </a:t>
            </a:r>
          </a:p>
          <a:p>
            <a:pPr>
              <a:buFontTx/>
              <a:buChar char="-"/>
            </a:pPr>
            <a:r>
              <a:rPr lang="fr-BE" sz="2000" dirty="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4" y="180304"/>
            <a:ext cx="11153104" cy="1571223"/>
          </a:xfrm>
        </p:spPr>
        <p:txBody>
          <a:bodyPr>
            <a:normAutofit fontScale="90000"/>
          </a:bodyPr>
          <a:lstStyle/>
          <a:p>
            <a:pPr algn="ctr"/>
            <a:r>
              <a:rPr lang="fr-BE" dirty="0"/>
              <a:t>Ce n’est pas parce que vous jetez dans une poubelle que cela disparaît par magie…</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704985" y="1895329"/>
            <a:ext cx="4021561" cy="2045605"/>
          </a:xfrm>
        </p:spPr>
      </p:pic>
      <p:pic>
        <p:nvPicPr>
          <p:cNvPr id="5" name="Picture 4" descr="images (2).jpg"/>
          <p:cNvPicPr>
            <a:picLocks noChangeAspect="1"/>
          </p:cNvPicPr>
          <p:nvPr/>
        </p:nvPicPr>
        <p:blipFill>
          <a:blip r:embed="rId3" cstate="print"/>
          <a:stretch>
            <a:fillRect/>
          </a:stretch>
        </p:blipFill>
        <p:spPr>
          <a:xfrm>
            <a:off x="4842457" y="1880315"/>
            <a:ext cx="2404748" cy="3727360"/>
          </a:xfrm>
          <a:prstGeom prst="rect">
            <a:avLst/>
          </a:prstGeom>
        </p:spPr>
      </p:pic>
      <p:pic>
        <p:nvPicPr>
          <p:cNvPr id="7" name="Picture 6" descr="téléchargement (6).jpg"/>
          <p:cNvPicPr>
            <a:picLocks noChangeAspect="1"/>
          </p:cNvPicPr>
          <p:nvPr/>
        </p:nvPicPr>
        <p:blipFill>
          <a:blip r:embed="rId4" cstate="print"/>
          <a:stretch>
            <a:fillRect/>
          </a:stretch>
        </p:blipFill>
        <p:spPr>
          <a:xfrm>
            <a:off x="9749308" y="1878239"/>
            <a:ext cx="1957588" cy="1399700"/>
          </a:xfrm>
          <a:prstGeom prst="rect">
            <a:avLst/>
          </a:prstGeom>
        </p:spPr>
      </p:pic>
      <p:pic>
        <p:nvPicPr>
          <p:cNvPr id="8" name="Picture 7" descr="téléchargement (7).jpg"/>
          <p:cNvPicPr>
            <a:picLocks noChangeAspect="1"/>
          </p:cNvPicPr>
          <p:nvPr/>
        </p:nvPicPr>
        <p:blipFill>
          <a:blip r:embed="rId5" cstate="print"/>
          <a:stretch>
            <a:fillRect/>
          </a:stretch>
        </p:blipFill>
        <p:spPr>
          <a:xfrm>
            <a:off x="7357256" y="3686212"/>
            <a:ext cx="2327657" cy="1665899"/>
          </a:xfrm>
          <a:prstGeom prst="rect">
            <a:avLst/>
          </a:prstGeom>
        </p:spPr>
      </p:pic>
      <p:pic>
        <p:nvPicPr>
          <p:cNvPr id="9" name="Picture 8" descr="images (6).jpg"/>
          <p:cNvPicPr>
            <a:picLocks noChangeAspect="1"/>
          </p:cNvPicPr>
          <p:nvPr/>
        </p:nvPicPr>
        <p:blipFill>
          <a:blip r:embed="rId6" cstate="print"/>
          <a:stretch>
            <a:fillRect/>
          </a:stretch>
        </p:blipFill>
        <p:spPr>
          <a:xfrm>
            <a:off x="695460" y="4082169"/>
            <a:ext cx="4018208" cy="2673934"/>
          </a:xfrm>
          <a:prstGeom prst="rect">
            <a:avLst/>
          </a:prstGeom>
        </p:spPr>
      </p:pic>
      <p:pic>
        <p:nvPicPr>
          <p:cNvPr id="10" name="Picture 9" descr="images (8).jpg"/>
          <p:cNvPicPr>
            <a:picLocks noChangeAspect="1"/>
          </p:cNvPicPr>
          <p:nvPr/>
        </p:nvPicPr>
        <p:blipFill>
          <a:blip r:embed="rId7" cstate="print"/>
          <a:stretch>
            <a:fillRect/>
          </a:stretch>
        </p:blipFill>
        <p:spPr>
          <a:xfrm>
            <a:off x="7340957" y="1875420"/>
            <a:ext cx="2334296" cy="169202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7731" y="2060620"/>
            <a:ext cx="11423560" cy="927279"/>
          </a:xfrm>
          <a:prstGeom prst="roundRect">
            <a:avLst/>
          </a:prstGeom>
          <a:solidFill>
            <a:srgbClr val="FFFF0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000" dirty="0">
                <a:solidFill>
                  <a:schemeClr val="tx1"/>
                </a:solidFill>
              </a:rPr>
              <a:t>Votre mission commence ici. En triant et en recyclant bien, vous contribuez à un avenir meilleur.</a:t>
            </a:r>
          </a:p>
        </p:txBody>
      </p:sp>
      <p:sp>
        <p:nvSpPr>
          <p:cNvPr id="2" name="Title 1"/>
          <p:cNvSpPr>
            <a:spLocks noGrp="1"/>
          </p:cNvSpPr>
          <p:nvPr>
            <p:ph type="title"/>
          </p:nvPr>
        </p:nvSpPr>
        <p:spPr/>
        <p:txBody>
          <a:bodyPr/>
          <a:lstStyle/>
          <a:p>
            <a:r>
              <a:rPr lang="fr-BE" dirty="0"/>
              <a:t>Pour le futur, continuons à bien trier. </a:t>
            </a:r>
            <a:endParaRPr lang="en-US" dirty="0"/>
          </a:p>
        </p:txBody>
      </p:sp>
      <p:sp>
        <p:nvSpPr>
          <p:cNvPr id="3" name="Content Placeholder 2"/>
          <p:cNvSpPr>
            <a:spLocks noGrp="1"/>
          </p:cNvSpPr>
          <p:nvPr>
            <p:ph idx="1"/>
          </p:nvPr>
        </p:nvSpPr>
        <p:spPr>
          <a:xfrm>
            <a:off x="901520" y="3309870"/>
            <a:ext cx="10869769" cy="3258355"/>
          </a:xfrm>
        </p:spPr>
        <p:txBody>
          <a:bodyPr>
            <a:normAutofit fontScale="77500" lnSpcReduction="20000"/>
          </a:bodyPr>
          <a:lstStyle/>
          <a:p>
            <a:pPr>
              <a:buNone/>
            </a:pPr>
            <a:r>
              <a:rPr lang="fr-FR" sz="2400" dirty="0">
                <a:sym typeface="Wingdings" pitchFamily="2" charset="2"/>
              </a:rPr>
              <a:t></a:t>
            </a:r>
            <a:r>
              <a:rPr lang="fr-FR" sz="2400" dirty="0"/>
              <a:t> </a:t>
            </a:r>
            <a:r>
              <a:rPr lang="fr-FR" sz="2400" b="1" u="sng" dirty="0"/>
              <a:t>économie des matières premières</a:t>
            </a:r>
          </a:p>
          <a:p>
            <a:pPr>
              <a:buNone/>
            </a:pPr>
            <a:r>
              <a:rPr lang="fr-FR" sz="2100" dirty="0"/>
              <a:t>Les matières premières ne cessent de se raréfier. En recyclant on permet de limiter les pertes de matériaux.</a:t>
            </a:r>
          </a:p>
          <a:p>
            <a:pPr>
              <a:buNone/>
            </a:pPr>
            <a:r>
              <a:rPr lang="fr-FR" sz="2100" dirty="0"/>
              <a:t> Nous donnons ainsi la chance aux générations futures de pouvoir profiter de ce que notre planète a à offrir.</a:t>
            </a:r>
          </a:p>
          <a:p>
            <a:pPr>
              <a:buNone/>
            </a:pPr>
            <a:endParaRPr lang="fr-FR" sz="2100" dirty="0">
              <a:sym typeface="Wingdings" pitchFamily="2" charset="2"/>
            </a:endParaRPr>
          </a:p>
          <a:p>
            <a:pPr>
              <a:buNone/>
            </a:pPr>
            <a:r>
              <a:rPr lang="fr-FR" sz="2400" dirty="0">
                <a:sym typeface="Wingdings" pitchFamily="2" charset="2"/>
              </a:rPr>
              <a:t> </a:t>
            </a:r>
            <a:r>
              <a:rPr lang="fr-FR" sz="2400" b="1" u="sng" dirty="0"/>
              <a:t>économie de l’énergie</a:t>
            </a:r>
          </a:p>
          <a:p>
            <a:pPr>
              <a:buNone/>
            </a:pPr>
            <a:r>
              <a:rPr lang="fr-FR" sz="2100" dirty="0"/>
              <a:t>Le recyclage des matériaux est presque toujours plus respectueux de l’environnement que </a:t>
            </a:r>
          </a:p>
          <a:p>
            <a:pPr>
              <a:buNone/>
            </a:pPr>
            <a:r>
              <a:rPr lang="fr-FR" sz="2100" dirty="0"/>
              <a:t>l’exploitation de nouvelles matières premières. En recyclant, nous économisons énormément </a:t>
            </a:r>
          </a:p>
          <a:p>
            <a:pPr>
              <a:buNone/>
            </a:pPr>
            <a:r>
              <a:rPr lang="fr-FR" sz="2100" dirty="0"/>
              <a:t>d’énergie et nous évitons d’émettre des substances nocives, nous luttons contre le réchauffement </a:t>
            </a:r>
          </a:p>
          <a:p>
            <a:pPr>
              <a:buNone/>
            </a:pPr>
            <a:r>
              <a:rPr lang="fr-FR" sz="2100" dirty="0"/>
              <a:t>planétaire et nous améliorons la qualité de l’air.</a:t>
            </a:r>
            <a:endParaRPr lang="en-US" sz="2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99375" y="4415307"/>
            <a:ext cx="10200067" cy="1906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40158" y="1931831"/>
            <a:ext cx="10200067" cy="1906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BE" dirty="0"/>
              <a:t>Que pouvez-vous faire? </a:t>
            </a:r>
            <a:endParaRPr lang="en-US" dirty="0"/>
          </a:p>
        </p:txBody>
      </p:sp>
      <p:sp>
        <p:nvSpPr>
          <p:cNvPr id="3" name="Content Placeholder 2"/>
          <p:cNvSpPr>
            <a:spLocks noGrp="1"/>
          </p:cNvSpPr>
          <p:nvPr>
            <p:ph idx="1"/>
          </p:nvPr>
        </p:nvSpPr>
        <p:spPr/>
        <p:txBody>
          <a:bodyPr>
            <a:normAutofit lnSpcReduction="10000"/>
          </a:bodyPr>
          <a:lstStyle/>
          <a:p>
            <a:pPr>
              <a:buNone/>
            </a:pPr>
            <a:r>
              <a:rPr lang="fr-FR" sz="2800" b="1" dirty="0">
                <a:sym typeface="Wingdings" pitchFamily="2" charset="2"/>
              </a:rPr>
              <a:t> </a:t>
            </a:r>
            <a:r>
              <a:rPr lang="fr-FR" sz="2800" b="1" dirty="0"/>
              <a:t>Trier autant que possible</a:t>
            </a:r>
          </a:p>
          <a:p>
            <a:pPr>
              <a:buNone/>
            </a:pPr>
            <a:r>
              <a:rPr lang="fr-FR" sz="2800" dirty="0"/>
              <a:t>Plus vous triez vos emballages, plus vous limitez les pertes de</a:t>
            </a:r>
          </a:p>
          <a:p>
            <a:pPr>
              <a:buNone/>
            </a:pPr>
            <a:r>
              <a:rPr lang="fr-FR" sz="2800" dirty="0"/>
              <a:t>matériaux.</a:t>
            </a:r>
          </a:p>
          <a:p>
            <a:pPr>
              <a:buNone/>
            </a:pPr>
            <a:endParaRPr lang="fr-FR" sz="2800" dirty="0"/>
          </a:p>
          <a:p>
            <a:pPr>
              <a:buNone/>
            </a:pPr>
            <a:endParaRPr lang="fr-FR" sz="2800" b="1" dirty="0">
              <a:sym typeface="Wingdings" pitchFamily="2" charset="2"/>
            </a:endParaRPr>
          </a:p>
          <a:p>
            <a:pPr>
              <a:buNone/>
            </a:pPr>
            <a:r>
              <a:rPr lang="fr-FR" sz="2800" b="1" dirty="0">
                <a:sym typeface="Wingdings" pitchFamily="2" charset="2"/>
              </a:rPr>
              <a:t> </a:t>
            </a:r>
            <a:r>
              <a:rPr lang="fr-FR" sz="2800" b="1" dirty="0"/>
              <a:t>Trier correctement</a:t>
            </a:r>
          </a:p>
          <a:p>
            <a:pPr>
              <a:buNone/>
            </a:pPr>
            <a:r>
              <a:rPr lang="fr-FR" sz="2800" dirty="0"/>
              <a:t>Un tri correct va de pair avec une qualité accrue des  </a:t>
            </a:r>
          </a:p>
          <a:p>
            <a:pPr>
              <a:buNone/>
            </a:pPr>
            <a:r>
              <a:rPr lang="fr-FR" sz="2800" dirty="0"/>
              <a:t>matériaux recyclés.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pull polaire</a:t>
            </a: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pull polaire</a:t>
            </a: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Une voiture</a:t>
            </a: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pull polaire</a:t>
            </a: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Une voiture</a:t>
            </a: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vélo </a:t>
            </a: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218349" y="1725768"/>
            <a:ext cx="4778062" cy="482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78794" y="1725769"/>
            <a:ext cx="4778062" cy="4816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BE" dirty="0"/>
              <a:t>Chez nous… </a:t>
            </a:r>
            <a:endParaRPr lang="en-US" dirty="0"/>
          </a:p>
        </p:txBody>
      </p:sp>
      <p:pic>
        <p:nvPicPr>
          <p:cNvPr id="5" name="Picture 4" descr="logo_small.jpg"/>
          <p:cNvPicPr>
            <a:picLocks noChangeAspect="1"/>
          </p:cNvPicPr>
          <p:nvPr/>
        </p:nvPicPr>
        <p:blipFill>
          <a:blip r:embed="rId2" cstate="print"/>
          <a:stretch>
            <a:fillRect/>
          </a:stretch>
        </p:blipFill>
        <p:spPr>
          <a:xfrm>
            <a:off x="2163651" y="2846964"/>
            <a:ext cx="2446985" cy="2396531"/>
          </a:xfrm>
          <a:prstGeom prst="rect">
            <a:avLst/>
          </a:prstGeom>
        </p:spPr>
      </p:pic>
      <p:pic>
        <p:nvPicPr>
          <p:cNvPr id="6" name="Picture 5" descr="téléchargement.jpg"/>
          <p:cNvPicPr>
            <a:picLocks noChangeAspect="1"/>
          </p:cNvPicPr>
          <p:nvPr/>
        </p:nvPicPr>
        <p:blipFill>
          <a:blip r:embed="rId3" cstate="print"/>
          <a:stretch>
            <a:fillRect/>
          </a:stretch>
        </p:blipFill>
        <p:spPr>
          <a:xfrm>
            <a:off x="6999985" y="2915590"/>
            <a:ext cx="3326056" cy="22617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pull polaire</a:t>
            </a: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Une voiture</a:t>
            </a: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vélo </a:t>
            </a: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Une boîte de 6 œufs</a:t>
            </a: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dirty="0"/>
              <a:t>Que deviennent les emballages collectés ?</a:t>
            </a:r>
            <a:endParaRPr lang="en-US" dirty="0"/>
          </a:p>
        </p:txBody>
      </p:sp>
      <p:sp>
        <p:nvSpPr>
          <p:cNvPr id="4" name="Right Arrow Callout 3"/>
          <p:cNvSpPr/>
          <p:nvPr/>
        </p:nvSpPr>
        <p:spPr>
          <a:xfrm rot="5400000">
            <a:off x="244698" y="2446987"/>
            <a:ext cx="2859110" cy="2060620"/>
          </a:xfrm>
          <a:prstGeom prst="rightArrow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Callout 4"/>
          <p:cNvSpPr/>
          <p:nvPr/>
        </p:nvSpPr>
        <p:spPr>
          <a:xfrm rot="5400000">
            <a:off x="2483477" y="2444839"/>
            <a:ext cx="2859110" cy="2060620"/>
          </a:xfrm>
          <a:prstGeom prst="right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rot="5400000">
            <a:off x="4709375" y="2442693"/>
            <a:ext cx="2859110" cy="2060620"/>
          </a:xfrm>
          <a:prstGeom prst="right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Callout 6"/>
          <p:cNvSpPr/>
          <p:nvPr/>
        </p:nvSpPr>
        <p:spPr>
          <a:xfrm rot="5400000">
            <a:off x="6961031" y="2427668"/>
            <a:ext cx="2859110" cy="2060620"/>
          </a:xfrm>
          <a:prstGeom prst="right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rot="5400000">
            <a:off x="9186931" y="2425521"/>
            <a:ext cx="2859110" cy="2060620"/>
          </a:xfrm>
          <a:prstGeom prs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185" y="5241701"/>
            <a:ext cx="2047742" cy="914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pull polaire</a:t>
            </a:r>
            <a:endParaRPr lang="en-US" dirty="0"/>
          </a:p>
        </p:txBody>
      </p:sp>
      <p:sp>
        <p:nvSpPr>
          <p:cNvPr id="10" name="Rectangle 9"/>
          <p:cNvSpPr/>
          <p:nvPr/>
        </p:nvSpPr>
        <p:spPr>
          <a:xfrm>
            <a:off x="2856961" y="5252434"/>
            <a:ext cx="2047742"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Une voiture</a:t>
            </a:r>
            <a:endParaRPr lang="en-US" dirty="0"/>
          </a:p>
        </p:txBody>
      </p:sp>
      <p:sp>
        <p:nvSpPr>
          <p:cNvPr id="11" name="Rectangle 10"/>
          <p:cNvSpPr/>
          <p:nvPr/>
        </p:nvSpPr>
        <p:spPr>
          <a:xfrm>
            <a:off x="5095740" y="5250286"/>
            <a:ext cx="2047742"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Un vélo </a:t>
            </a:r>
            <a:endParaRPr lang="en-US" dirty="0"/>
          </a:p>
        </p:txBody>
      </p:sp>
      <p:sp>
        <p:nvSpPr>
          <p:cNvPr id="12" name="Rectangle 11"/>
          <p:cNvSpPr/>
          <p:nvPr/>
        </p:nvSpPr>
        <p:spPr>
          <a:xfrm>
            <a:off x="7360275" y="5267459"/>
            <a:ext cx="204774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Une boîte de 6 œufs</a:t>
            </a:r>
            <a:endParaRPr lang="en-US" dirty="0">
              <a:solidFill>
                <a:schemeClr val="tx1"/>
              </a:solidFill>
            </a:endParaRPr>
          </a:p>
        </p:txBody>
      </p:sp>
      <p:sp>
        <p:nvSpPr>
          <p:cNvPr id="13" name="Rectangle 12"/>
          <p:cNvSpPr/>
          <p:nvPr/>
        </p:nvSpPr>
        <p:spPr>
          <a:xfrm>
            <a:off x="9573295" y="5271752"/>
            <a:ext cx="2047742" cy="914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Un bac de rangement</a:t>
            </a:r>
            <a:endParaRPr lang="en-US" dirty="0">
              <a:solidFill>
                <a:schemeClr val="tx1"/>
              </a:solidFill>
            </a:endParaRPr>
          </a:p>
        </p:txBody>
      </p:sp>
      <p:sp>
        <p:nvSpPr>
          <p:cNvPr id="15" name="TextBox 14"/>
          <p:cNvSpPr txBox="1"/>
          <p:nvPr/>
        </p:nvSpPr>
        <p:spPr>
          <a:xfrm>
            <a:off x="3155324" y="2459865"/>
            <a:ext cx="1481070" cy="1015663"/>
          </a:xfrm>
          <a:prstGeom prst="rect">
            <a:avLst/>
          </a:prstGeom>
          <a:noFill/>
        </p:spPr>
        <p:txBody>
          <a:bodyPr wrap="square" rtlCol="0">
            <a:spAutoFit/>
          </a:bodyPr>
          <a:lstStyle/>
          <a:p>
            <a:pPr algn="ctr"/>
            <a:r>
              <a:rPr lang="fr-BE" sz="2000" dirty="0">
                <a:solidFill>
                  <a:schemeClr val="bg1"/>
                </a:solidFill>
              </a:rPr>
              <a:t>19 000 boîtes de conserve </a:t>
            </a:r>
            <a:endParaRPr lang="en-US" sz="2000" dirty="0">
              <a:solidFill>
                <a:schemeClr val="bg1"/>
              </a:solidFill>
            </a:endParaRPr>
          </a:p>
        </p:txBody>
      </p:sp>
      <p:sp>
        <p:nvSpPr>
          <p:cNvPr id="16" name="TextBox 15"/>
          <p:cNvSpPr txBox="1"/>
          <p:nvPr/>
        </p:nvSpPr>
        <p:spPr>
          <a:xfrm>
            <a:off x="5447763" y="2537138"/>
            <a:ext cx="1468192" cy="707886"/>
          </a:xfrm>
          <a:prstGeom prst="rect">
            <a:avLst/>
          </a:prstGeom>
          <a:noFill/>
        </p:spPr>
        <p:txBody>
          <a:bodyPr wrap="square" rtlCol="0">
            <a:spAutoFit/>
          </a:bodyPr>
          <a:lstStyle/>
          <a:p>
            <a:pPr algn="ctr"/>
            <a:r>
              <a:rPr lang="fr-BE" sz="2000" dirty="0">
                <a:solidFill>
                  <a:schemeClr val="bg1"/>
                </a:solidFill>
              </a:rPr>
              <a:t>670 cannettes</a:t>
            </a:r>
            <a:endParaRPr lang="en-US" sz="2000" dirty="0">
              <a:solidFill>
                <a:schemeClr val="bg1"/>
              </a:solidFill>
            </a:endParaRPr>
          </a:p>
        </p:txBody>
      </p:sp>
      <p:sp>
        <p:nvSpPr>
          <p:cNvPr id="17" name="TextBox 16"/>
          <p:cNvSpPr txBox="1"/>
          <p:nvPr/>
        </p:nvSpPr>
        <p:spPr>
          <a:xfrm>
            <a:off x="7650051" y="2588654"/>
            <a:ext cx="1429555" cy="707886"/>
          </a:xfrm>
          <a:prstGeom prst="rect">
            <a:avLst/>
          </a:prstGeom>
          <a:noFill/>
        </p:spPr>
        <p:txBody>
          <a:bodyPr wrap="square" rtlCol="0">
            <a:spAutoFit/>
          </a:bodyPr>
          <a:lstStyle/>
          <a:p>
            <a:pPr algn="ctr"/>
            <a:r>
              <a:rPr lang="fr-BE" sz="2000" dirty="0"/>
              <a:t>1 carton à boisson</a:t>
            </a:r>
            <a:endParaRPr lang="en-US" sz="2000" dirty="0"/>
          </a:p>
        </p:txBody>
      </p:sp>
      <p:sp>
        <p:nvSpPr>
          <p:cNvPr id="18" name="TextBox 17"/>
          <p:cNvSpPr txBox="1"/>
          <p:nvPr/>
        </p:nvSpPr>
        <p:spPr>
          <a:xfrm>
            <a:off x="9916732" y="2562896"/>
            <a:ext cx="1352282" cy="707886"/>
          </a:xfrm>
          <a:prstGeom prst="rect">
            <a:avLst/>
          </a:prstGeom>
          <a:noFill/>
        </p:spPr>
        <p:txBody>
          <a:bodyPr wrap="square" rtlCol="0">
            <a:spAutoFit/>
          </a:bodyPr>
          <a:lstStyle/>
          <a:p>
            <a:pPr algn="ctr"/>
            <a:r>
              <a:rPr lang="fr-BE" sz="2000" dirty="0"/>
              <a:t>Flacons HDPE</a:t>
            </a:r>
            <a:endParaRPr lang="en-US" sz="2000" dirty="0"/>
          </a:p>
        </p:txBody>
      </p:sp>
      <p:sp>
        <p:nvSpPr>
          <p:cNvPr id="19" name="TextBox 18"/>
          <p:cNvSpPr txBox="1"/>
          <p:nvPr/>
        </p:nvSpPr>
        <p:spPr>
          <a:xfrm>
            <a:off x="991673" y="2472744"/>
            <a:ext cx="1365161" cy="1015663"/>
          </a:xfrm>
          <a:prstGeom prst="rect">
            <a:avLst/>
          </a:prstGeom>
          <a:noFill/>
        </p:spPr>
        <p:txBody>
          <a:bodyPr wrap="square" rtlCol="0">
            <a:spAutoFit/>
          </a:bodyPr>
          <a:lstStyle/>
          <a:p>
            <a:pPr algn="ctr"/>
            <a:r>
              <a:rPr lang="fr-BE" sz="2000" dirty="0">
                <a:solidFill>
                  <a:schemeClr val="bg1"/>
                </a:solidFill>
              </a:rPr>
              <a:t>27 bouteilles PET </a:t>
            </a:r>
            <a:endParaRPr lang="en-US" sz="20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 recyclage en Belgique</a:t>
            </a:r>
            <a:endParaRPr lang="en-US" dirty="0"/>
          </a:p>
        </p:txBody>
      </p:sp>
      <p:sp>
        <p:nvSpPr>
          <p:cNvPr id="3" name="Content Placeholder 2"/>
          <p:cNvSpPr>
            <a:spLocks noGrp="1"/>
          </p:cNvSpPr>
          <p:nvPr>
            <p:ph type="body" idx="1"/>
          </p:nvPr>
        </p:nvSpPr>
        <p:spPr/>
        <p:txBody>
          <a:bodyPr>
            <a:normAutofit fontScale="92500" lnSpcReduction="20000"/>
          </a:bodyPr>
          <a:lstStyle/>
          <a:p>
            <a:r>
              <a:rPr lang="fr-BE" dirty="0"/>
              <a:t>Recyclage des PMC</a:t>
            </a:r>
          </a:p>
          <a:p>
            <a:r>
              <a:rPr lang="fr-BE" dirty="0"/>
              <a:t>Recyclage du papier-carton</a:t>
            </a:r>
          </a:p>
          <a:p>
            <a:r>
              <a:rPr lang="fr-BE" dirty="0"/>
              <a:t>Recyclage du verre</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Symbole </a:t>
            </a:r>
            <a:endParaRPr lang="en-US" dirty="0"/>
          </a:p>
        </p:txBody>
      </p:sp>
      <p:pic>
        <p:nvPicPr>
          <p:cNvPr id="4" name="Content Placeholder 3" descr="téléchargement (1).png"/>
          <p:cNvPicPr>
            <a:picLocks noGrp="1" noChangeAspect="1"/>
          </p:cNvPicPr>
          <p:nvPr>
            <p:ph idx="1"/>
          </p:nvPr>
        </p:nvPicPr>
        <p:blipFill>
          <a:blip r:embed="rId2" cstate="print"/>
          <a:stretch>
            <a:fillRect/>
          </a:stretch>
        </p:blipFill>
        <p:spPr>
          <a:xfrm>
            <a:off x="4064760" y="2112135"/>
            <a:ext cx="3082165" cy="308216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a:t>Recyclage des</a:t>
            </a:r>
            <a:r>
              <a:rPr lang="fr-FR" dirty="0"/>
              <a:t> bouteilles et flacons en plastique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Comment? </a:t>
            </a:r>
            <a:endParaRPr lang="en-US" dirty="0"/>
          </a:p>
        </p:txBody>
      </p:sp>
      <p:sp>
        <p:nvSpPr>
          <p:cNvPr id="3" name="Content Placeholder 2"/>
          <p:cNvSpPr>
            <a:spLocks noGrp="1"/>
          </p:cNvSpPr>
          <p:nvPr>
            <p:ph idx="1"/>
          </p:nvPr>
        </p:nvSpPr>
        <p:spPr>
          <a:xfrm>
            <a:off x="400147" y="2987899"/>
            <a:ext cx="10058400" cy="3673698"/>
          </a:xfrm>
        </p:spPr>
        <p:txBody>
          <a:bodyPr/>
          <a:lstStyle/>
          <a:p>
            <a:pPr>
              <a:buNone/>
            </a:pPr>
            <a:r>
              <a:rPr lang="fr-FR" sz="2400" u="sng" dirty="0"/>
              <a:t>Le recyclage se déroule en trois étapes :</a:t>
            </a:r>
          </a:p>
          <a:p>
            <a:pPr>
              <a:buNone/>
            </a:pPr>
            <a:endParaRPr lang="fr-FR" sz="2400" u="sng" dirty="0"/>
          </a:p>
          <a:p>
            <a:pPr>
              <a:buNone/>
            </a:pPr>
            <a:r>
              <a:rPr lang="fr-FR" sz="2400" dirty="0"/>
              <a:t>1. Tri dans les centres de tri, automatiquement ou manuellement.</a:t>
            </a:r>
          </a:p>
          <a:p>
            <a:pPr>
              <a:buNone/>
            </a:pPr>
            <a:r>
              <a:rPr lang="fr-FR" sz="2400" dirty="0"/>
              <a:t>2. Chaque bouteille ou flacon en plastique est </a:t>
            </a:r>
            <a:r>
              <a:rPr lang="fr-FR" sz="2400" b="1" dirty="0"/>
              <a:t>lavé</a:t>
            </a:r>
            <a:r>
              <a:rPr lang="fr-FR" sz="2400" dirty="0"/>
              <a:t>, puis</a:t>
            </a:r>
            <a:r>
              <a:rPr lang="fr-FR" sz="2400" b="1" dirty="0"/>
              <a:t> concassé</a:t>
            </a:r>
            <a:r>
              <a:rPr lang="fr-FR" sz="2400" dirty="0"/>
              <a:t> en pétales ou en grains.</a:t>
            </a:r>
          </a:p>
          <a:p>
            <a:pPr>
              <a:buNone/>
            </a:pPr>
            <a:r>
              <a:rPr lang="fr-FR" sz="2400" dirty="0"/>
              <a:t>3. Les pétales ou grains sont </a:t>
            </a:r>
            <a:r>
              <a:rPr lang="fr-FR" sz="2400" b="1" dirty="0"/>
              <a:t>fondus</a:t>
            </a:r>
            <a:r>
              <a:rPr lang="fr-FR" sz="2400" dirty="0"/>
              <a:t> et traités par différentes techniques pour donner de nouveaux produits.</a:t>
            </a:r>
            <a:endParaRPr lang="en-US" dirty="0"/>
          </a:p>
        </p:txBody>
      </p:sp>
      <p:pic>
        <p:nvPicPr>
          <p:cNvPr id="4" name="Content Placeholder 3" descr="images (2).png"/>
          <p:cNvPicPr>
            <a:picLocks noChangeAspect="1"/>
          </p:cNvPicPr>
          <p:nvPr/>
        </p:nvPicPr>
        <p:blipFill>
          <a:blip r:embed="rId2" cstate="print"/>
          <a:stretch>
            <a:fillRect/>
          </a:stretch>
        </p:blipFill>
        <p:spPr>
          <a:xfrm>
            <a:off x="5666705" y="425004"/>
            <a:ext cx="5937160" cy="238157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13679" y="2228045"/>
            <a:ext cx="4662152" cy="122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33341" y="2215167"/>
            <a:ext cx="4649273" cy="123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082727" y="2194560"/>
            <a:ext cx="4754880" cy="3977640"/>
          </a:xfrm>
          <a:ln>
            <a:solidFill>
              <a:schemeClr val="accent1"/>
            </a:solidFill>
            <a:prstDash val="sysDot"/>
          </a:ln>
        </p:spPr>
        <p:txBody>
          <a:bodyPr>
            <a:normAutofit/>
          </a:bodyPr>
          <a:lstStyle/>
          <a:p>
            <a:pPr>
              <a:buNone/>
            </a:pPr>
            <a:r>
              <a:rPr lang="fr-FR" dirty="0"/>
              <a:t>Les bouteilles en </a:t>
            </a:r>
            <a:r>
              <a:rPr lang="fr-FR" b="1" dirty="0"/>
              <a:t>plastique transparent </a:t>
            </a:r>
          </a:p>
          <a:p>
            <a:pPr>
              <a:buNone/>
            </a:pPr>
            <a:r>
              <a:rPr lang="fr-FR" dirty="0"/>
              <a:t>constituées de PET (polyéthylène  </a:t>
            </a:r>
          </a:p>
          <a:p>
            <a:pPr>
              <a:buNone/>
            </a:pPr>
            <a:r>
              <a:rPr lang="fr-FR" dirty="0"/>
              <a:t>téréphtalate ) sont recyclées en :</a:t>
            </a:r>
          </a:p>
          <a:p>
            <a:r>
              <a:rPr lang="fr-FR" dirty="0"/>
              <a:t>nouvelles bouteilles</a:t>
            </a:r>
          </a:p>
          <a:p>
            <a:r>
              <a:rPr lang="fr-FR" dirty="0"/>
              <a:t>raviers en plastique pour les fruits et légumes</a:t>
            </a:r>
          </a:p>
          <a:p>
            <a:r>
              <a:rPr lang="fr-FR" dirty="0"/>
              <a:t>fibres textiles</a:t>
            </a:r>
          </a:p>
          <a:p>
            <a:r>
              <a:rPr lang="fr-FR" dirty="0"/>
              <a:t>tapis et rembourrage pour les matelas, vestes et sacs de couchage</a:t>
            </a:r>
          </a:p>
          <a:p>
            <a:endParaRPr lang="en-US" dirty="0"/>
          </a:p>
        </p:txBody>
      </p:sp>
      <p:sp>
        <p:nvSpPr>
          <p:cNvPr id="2" name="Title 1"/>
          <p:cNvSpPr>
            <a:spLocks noGrp="1"/>
          </p:cNvSpPr>
          <p:nvPr>
            <p:ph type="title"/>
          </p:nvPr>
        </p:nvSpPr>
        <p:spPr/>
        <p:txBody>
          <a:bodyPr/>
          <a:lstStyle/>
          <a:p>
            <a:r>
              <a:rPr lang="fr-BE" dirty="0"/>
              <a:t>Nouveaux produits fabriqués</a:t>
            </a:r>
            <a:endParaRPr lang="en-US" dirty="0"/>
          </a:p>
        </p:txBody>
      </p:sp>
      <p:sp>
        <p:nvSpPr>
          <p:cNvPr id="4" name="Content Placeholder 3"/>
          <p:cNvSpPr>
            <a:spLocks noGrp="1"/>
          </p:cNvSpPr>
          <p:nvPr>
            <p:ph sz="half" idx="2"/>
          </p:nvPr>
        </p:nvSpPr>
        <p:spPr>
          <a:ln>
            <a:solidFill>
              <a:schemeClr val="accent1"/>
            </a:solidFill>
            <a:prstDash val="sysDot"/>
          </a:ln>
        </p:spPr>
        <p:txBody>
          <a:bodyPr>
            <a:normAutofit/>
          </a:bodyPr>
          <a:lstStyle/>
          <a:p>
            <a:pPr>
              <a:buNone/>
            </a:pPr>
            <a:r>
              <a:rPr lang="fr-FR" dirty="0"/>
              <a:t>Les flacons en </a:t>
            </a:r>
            <a:r>
              <a:rPr lang="fr-FR" b="1" dirty="0"/>
              <a:t>plastique opaque </a:t>
            </a:r>
          </a:p>
          <a:p>
            <a:pPr>
              <a:buNone/>
            </a:pPr>
            <a:r>
              <a:rPr lang="fr-FR" dirty="0"/>
              <a:t>constitués de HDPE (polyéthylène haute </a:t>
            </a:r>
          </a:p>
          <a:p>
            <a:pPr>
              <a:buNone/>
            </a:pPr>
            <a:r>
              <a:rPr lang="fr-FR" dirty="0"/>
              <a:t>densité) sont recyclés en :</a:t>
            </a:r>
          </a:p>
          <a:p>
            <a:r>
              <a:rPr lang="fr-FR" dirty="0"/>
              <a:t>bacs de rangement, paniers, coffres, étagères</a:t>
            </a:r>
          </a:p>
          <a:p>
            <a:r>
              <a:rPr lang="fr-FR" dirty="0"/>
              <a:t>bidons</a:t>
            </a:r>
          </a:p>
          <a:p>
            <a:r>
              <a:rPr lang="fr-FR" dirty="0"/>
              <a:t>conduits, gaines de câbles, tuyaux</a:t>
            </a:r>
          </a:p>
          <a:p>
            <a:r>
              <a:rPr lang="fr-FR" dirty="0"/>
              <a:t>palettes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Pourquoi recycler les bouteilles et flacons en plastique ?</a:t>
            </a:r>
            <a:endParaRPr lang="en-US" dirty="0"/>
          </a:p>
        </p:txBody>
      </p:sp>
      <p:sp>
        <p:nvSpPr>
          <p:cNvPr id="3" name="Content Placeholder 2"/>
          <p:cNvSpPr>
            <a:spLocks noGrp="1"/>
          </p:cNvSpPr>
          <p:nvPr>
            <p:ph idx="1"/>
          </p:nvPr>
        </p:nvSpPr>
        <p:spPr/>
        <p:txBody>
          <a:bodyPr>
            <a:normAutofit/>
          </a:bodyPr>
          <a:lstStyle/>
          <a:p>
            <a:pPr>
              <a:buNone/>
            </a:pPr>
            <a:endParaRPr lang="fr-FR" sz="2400" b="1" dirty="0">
              <a:sym typeface="Wingdings" pitchFamily="2" charset="2"/>
            </a:endParaRPr>
          </a:p>
          <a:p>
            <a:pPr>
              <a:buNone/>
            </a:pPr>
            <a:r>
              <a:rPr lang="fr-FR" sz="2400" b="1" dirty="0">
                <a:sym typeface="Wingdings" pitchFamily="2" charset="2"/>
              </a:rPr>
              <a:t></a:t>
            </a:r>
            <a:r>
              <a:rPr lang="fr-FR" sz="2400" b="1" dirty="0"/>
              <a:t>Economique et écologique</a:t>
            </a:r>
          </a:p>
          <a:p>
            <a:pPr>
              <a:buFontTx/>
              <a:buChar char="-"/>
            </a:pPr>
            <a:r>
              <a:rPr lang="fr-FR" dirty="0"/>
              <a:t>L’énergie consommée est moindre que pour la production de plastique neuf </a:t>
            </a:r>
          </a:p>
          <a:p>
            <a:pPr>
              <a:buFontTx/>
              <a:buChar char="-"/>
            </a:pPr>
            <a:r>
              <a:rPr lang="fr-FR" dirty="0"/>
              <a:t>Moins de matières premières sont nécessaires </a:t>
            </a:r>
            <a:r>
              <a:rPr lang="fr-FR" dirty="0">
                <a:sym typeface="Wingdings" pitchFamily="2" charset="2"/>
              </a:rPr>
              <a:t> </a:t>
            </a:r>
            <a:r>
              <a:rPr lang="fr-FR" dirty="0"/>
              <a:t>le pétrole.</a:t>
            </a:r>
          </a:p>
          <a:p>
            <a:pPr>
              <a:buFontTx/>
              <a:buChar char="-"/>
            </a:pPr>
            <a:r>
              <a:rPr lang="fr-FR" dirty="0"/>
              <a:t>De plus, les bouteilles et flacons en plastique ne sont plus collectés avec les déchets ménagers. </a:t>
            </a:r>
          </a:p>
          <a:p>
            <a:pPr>
              <a:buNone/>
            </a:pPr>
            <a:r>
              <a:rPr lang="fr-FR" dirty="0"/>
              <a:t>L’avantage est donc double : nous payons moins et nous polluons moins !</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Ce qu’il faut ou non recycler</a:t>
            </a:r>
            <a:endParaRPr lang="en-US" dirty="0"/>
          </a:p>
        </p:txBody>
      </p:sp>
      <p:sp>
        <p:nvSpPr>
          <p:cNvPr id="3" name="Content Placeholder 2"/>
          <p:cNvSpPr>
            <a:spLocks noGrp="1"/>
          </p:cNvSpPr>
          <p:nvPr>
            <p:ph idx="1"/>
          </p:nvPr>
        </p:nvSpPr>
        <p:spPr>
          <a:xfrm>
            <a:off x="838200" y="2331076"/>
            <a:ext cx="6711696" cy="4224270"/>
          </a:xfrm>
        </p:spPr>
        <p:txBody>
          <a:bodyPr>
            <a:normAutofit/>
          </a:bodyPr>
          <a:lstStyle/>
          <a:p>
            <a:pPr algn="just">
              <a:buNone/>
            </a:pPr>
            <a:r>
              <a:rPr lang="fr-FR" sz="2400" dirty="0"/>
              <a:t>Les bouteilles et flacons en plastique sont les seuls dont nous connaissons la composition exacte. Ils sont toujours en PET (transparents) ou en HDPE (opaques).</a:t>
            </a:r>
          </a:p>
          <a:p>
            <a:pPr algn="just">
              <a:buNone/>
            </a:pPr>
            <a:r>
              <a:rPr lang="fr-FR" sz="2400" dirty="0"/>
              <a:t>Le recyclage d’autres types de plastiques n’est pas encore justifié du point de vue écologique et économique. </a:t>
            </a:r>
          </a:p>
          <a:p>
            <a:pPr algn="just">
              <a:buNone/>
            </a:pPr>
            <a:r>
              <a:rPr lang="fr-FR" sz="2400" dirty="0"/>
              <a:t>Les films, les sacs en plastique, les pots de yaourt et les barquettes de beurre ne font donc pas partie des PMC.</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Recyclage</a:t>
            </a:r>
            <a:r>
              <a:rPr lang="en-US" dirty="0"/>
              <a:t> des </a:t>
            </a:r>
            <a:r>
              <a:rPr lang="en-US" dirty="0" err="1"/>
              <a:t>emballages</a:t>
            </a:r>
            <a:r>
              <a:rPr lang="en-US" dirty="0"/>
              <a:t> </a:t>
            </a:r>
            <a:r>
              <a:rPr lang="en-US" dirty="0" err="1"/>
              <a:t>métalliques</a:t>
            </a:r>
            <a:endParaRPr lang="en-US" dirty="0"/>
          </a:p>
        </p:txBody>
      </p:sp>
      <p:sp>
        <p:nvSpPr>
          <p:cNvPr id="3" name="Content Placeholder 2"/>
          <p:cNvSpPr>
            <a:spLocks noGrp="1"/>
          </p:cNvSpPr>
          <p:nvPr>
            <p:ph type="body" idx="1"/>
          </p:nvPr>
        </p:nvSpPr>
        <p:spPr/>
        <p:txBody>
          <a:bodyPr>
            <a:normAutofit lnSpcReduction="10000"/>
          </a:bodyPr>
          <a:lstStyle/>
          <a:p>
            <a:pPr>
              <a:buNone/>
            </a:pPr>
            <a:r>
              <a:rPr lang="fr-FR" dirty="0"/>
              <a:t>Les emballages métalliques du sac bleu PMC sont recyclés en acier ou en aluminium, prêt à être utilisé dans de nouveaux objets. Il peut s’agir de nouveaux emballages, mais aussi d’appareils électriques, de pièces automobiles ou de vélos.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218349" y="1725768"/>
            <a:ext cx="4778062" cy="4829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78794" y="1725769"/>
            <a:ext cx="4778062" cy="4816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BE" dirty="0"/>
              <a:t>Chez nous… </a:t>
            </a:r>
            <a:endParaRPr lang="en-US" dirty="0"/>
          </a:p>
        </p:txBody>
      </p:sp>
      <p:sp>
        <p:nvSpPr>
          <p:cNvPr id="3" name="Content Placeholder 2"/>
          <p:cNvSpPr>
            <a:spLocks noGrp="1"/>
          </p:cNvSpPr>
          <p:nvPr>
            <p:ph sz="half" idx="1"/>
          </p:nvPr>
        </p:nvSpPr>
        <p:spPr>
          <a:xfrm>
            <a:off x="1069848" y="2408348"/>
            <a:ext cx="4754880" cy="4108361"/>
          </a:xfrm>
        </p:spPr>
        <p:txBody>
          <a:bodyPr>
            <a:normAutofit fontScale="92500" lnSpcReduction="10000"/>
          </a:bodyPr>
          <a:lstStyle/>
          <a:p>
            <a:pPr>
              <a:buNone/>
            </a:pPr>
            <a:endParaRPr lang="fr-BE" dirty="0"/>
          </a:p>
          <a:p>
            <a:pPr>
              <a:buNone/>
            </a:pPr>
            <a:endParaRPr lang="fr-BE" dirty="0"/>
          </a:p>
          <a:p>
            <a:pPr>
              <a:buFont typeface="Wingdings"/>
              <a:buChar char="à"/>
            </a:pPr>
            <a:r>
              <a:rPr lang="fr-BE" dirty="0">
                <a:sym typeface="Wingdings" pitchFamily="2" charset="2"/>
              </a:rPr>
              <a:t> Épuration des eaux usées.</a:t>
            </a:r>
          </a:p>
          <a:p>
            <a:pPr>
              <a:buFont typeface="Wingdings"/>
              <a:buChar char="à"/>
            </a:pPr>
            <a:r>
              <a:rPr lang="fr-BE" dirty="0">
                <a:sym typeface="Wingdings" pitchFamily="2" charset="2"/>
              </a:rPr>
              <a:t> Prévention, collecte et traitement des   déchets.</a:t>
            </a:r>
          </a:p>
          <a:p>
            <a:pPr>
              <a:buFont typeface="Wingdings"/>
              <a:buChar char="à"/>
            </a:pPr>
            <a:r>
              <a:rPr lang="fr-BE" dirty="0">
                <a:sym typeface="Wingdings" pitchFamily="2" charset="2"/>
              </a:rPr>
              <a:t> Energie</a:t>
            </a:r>
          </a:p>
          <a:p>
            <a:pPr>
              <a:buFont typeface="Wingdings"/>
              <a:buChar char="à"/>
            </a:pPr>
            <a:r>
              <a:rPr lang="fr-BE" dirty="0">
                <a:sym typeface="Wingdings" pitchFamily="2" charset="2"/>
              </a:rPr>
              <a:t>…</a:t>
            </a:r>
          </a:p>
          <a:p>
            <a:pPr>
              <a:buNone/>
            </a:pPr>
            <a:endParaRPr lang="fr-BE" dirty="0">
              <a:sym typeface="Wingdings" pitchFamily="2" charset="2"/>
            </a:endParaRPr>
          </a:p>
          <a:p>
            <a:pPr algn="ctr">
              <a:buNone/>
            </a:pPr>
            <a:r>
              <a:rPr lang="fr-BE" dirty="0">
                <a:sym typeface="Wingdings" pitchFamily="2" charset="2"/>
              </a:rPr>
              <a:t>  </a:t>
            </a:r>
            <a:r>
              <a:rPr lang="fr-BE" dirty="0" err="1">
                <a:sym typeface="Wingdings" pitchFamily="2" charset="2"/>
              </a:rPr>
              <a:t>Recyparcs</a:t>
            </a:r>
            <a:r>
              <a:rPr lang="fr-BE" dirty="0">
                <a:sym typeface="Wingdings" pitchFamily="2" charset="2"/>
              </a:rPr>
              <a:t>,  bulles à verres, éoliennes…</a:t>
            </a:r>
          </a:p>
          <a:p>
            <a:pPr>
              <a:buFont typeface="Wingdings"/>
              <a:buChar char="à"/>
            </a:pPr>
            <a:endParaRPr lang="en-US" dirty="0"/>
          </a:p>
        </p:txBody>
      </p:sp>
      <p:sp>
        <p:nvSpPr>
          <p:cNvPr id="4" name="Content Placeholder 3"/>
          <p:cNvSpPr>
            <a:spLocks noGrp="1"/>
          </p:cNvSpPr>
          <p:nvPr>
            <p:ph sz="half" idx="2"/>
          </p:nvPr>
        </p:nvSpPr>
        <p:spPr>
          <a:xfrm>
            <a:off x="6233376" y="2343955"/>
            <a:ext cx="4752304" cy="4159876"/>
          </a:xfrm>
        </p:spPr>
        <p:txBody>
          <a:bodyPr>
            <a:normAutofit fontScale="92500" lnSpcReduction="10000"/>
          </a:bodyPr>
          <a:lstStyle/>
          <a:p>
            <a:pPr>
              <a:buNone/>
            </a:pPr>
            <a:endParaRPr lang="fr-BE" dirty="0"/>
          </a:p>
          <a:p>
            <a:pPr>
              <a:buNone/>
            </a:pPr>
            <a:endParaRPr lang="fr-BE" dirty="0"/>
          </a:p>
          <a:p>
            <a:pPr>
              <a:buFont typeface="Wingdings"/>
              <a:buChar char="à"/>
            </a:pPr>
            <a:r>
              <a:rPr lang="fr-BE" dirty="0">
                <a:sym typeface="Wingdings" pitchFamily="2" charset="2"/>
              </a:rPr>
              <a:t> Promotion, </a:t>
            </a:r>
          </a:p>
          <a:p>
            <a:pPr>
              <a:buFont typeface="Wingdings"/>
              <a:buChar char="à"/>
            </a:pPr>
            <a:r>
              <a:rPr lang="fr-BE" dirty="0">
                <a:sym typeface="Wingdings" pitchFamily="2" charset="2"/>
              </a:rPr>
              <a:t> coordination et </a:t>
            </a:r>
          </a:p>
          <a:p>
            <a:pPr>
              <a:buFont typeface="Wingdings"/>
              <a:buChar char="à"/>
            </a:pPr>
            <a:r>
              <a:rPr lang="fr-BE" dirty="0">
                <a:sym typeface="Wingdings" pitchFamily="2" charset="2"/>
              </a:rPr>
              <a:t> financement des collectes sélectives,   </a:t>
            </a:r>
          </a:p>
          <a:p>
            <a:pPr>
              <a:buNone/>
            </a:pPr>
            <a:r>
              <a:rPr lang="fr-BE" dirty="0">
                <a:sym typeface="Wingdings" pitchFamily="2" charset="2"/>
              </a:rPr>
              <a:t>    du tri et du recyclage des déchets    </a:t>
            </a:r>
          </a:p>
          <a:p>
            <a:pPr>
              <a:buNone/>
            </a:pPr>
            <a:r>
              <a:rPr lang="fr-BE" dirty="0">
                <a:sym typeface="Wingdings" pitchFamily="2" charset="2"/>
              </a:rPr>
              <a:t>    d’emballages ménagers en Belgique. </a:t>
            </a:r>
          </a:p>
          <a:p>
            <a:pPr>
              <a:buFont typeface="Wingdings"/>
              <a:buChar char="à"/>
            </a:pPr>
            <a:endParaRPr lang="fr-BE" dirty="0">
              <a:sym typeface="Wingdings" pitchFamily="2" charset="2"/>
            </a:endParaRPr>
          </a:p>
          <a:p>
            <a:pPr algn="ctr">
              <a:buNone/>
            </a:pPr>
            <a:r>
              <a:rPr lang="fr-FR" dirty="0"/>
              <a:t>La collecte en porte-à-porte des PMC via le sac bleu, du verre via les bulles à verre, du papier-carton en porte-à-porte.</a:t>
            </a:r>
          </a:p>
          <a:p>
            <a:pPr>
              <a:buNone/>
            </a:pPr>
            <a:endParaRPr lang="fr-BE" dirty="0">
              <a:sym typeface="Wingdings" pitchFamily="2" charset="2"/>
            </a:endParaRPr>
          </a:p>
          <a:p>
            <a:pPr>
              <a:buNone/>
            </a:pPr>
            <a:endParaRPr lang="en-US" dirty="0"/>
          </a:p>
        </p:txBody>
      </p:sp>
      <p:pic>
        <p:nvPicPr>
          <p:cNvPr id="5" name="Picture 4" descr="logo_small.jpg"/>
          <p:cNvPicPr>
            <a:picLocks noChangeAspect="1"/>
          </p:cNvPicPr>
          <p:nvPr/>
        </p:nvPicPr>
        <p:blipFill>
          <a:blip r:embed="rId2" cstate="print"/>
          <a:stretch>
            <a:fillRect/>
          </a:stretch>
        </p:blipFill>
        <p:spPr>
          <a:xfrm>
            <a:off x="3876541" y="1778417"/>
            <a:ext cx="1301015" cy="1274190"/>
          </a:xfrm>
          <a:prstGeom prst="rect">
            <a:avLst/>
          </a:prstGeom>
        </p:spPr>
      </p:pic>
      <p:pic>
        <p:nvPicPr>
          <p:cNvPr id="6" name="Picture 5" descr="téléchargement.jpg"/>
          <p:cNvPicPr>
            <a:picLocks noChangeAspect="1"/>
          </p:cNvPicPr>
          <p:nvPr/>
        </p:nvPicPr>
        <p:blipFill>
          <a:blip r:embed="rId3" cstate="print"/>
          <a:stretch>
            <a:fillRect/>
          </a:stretch>
        </p:blipFill>
        <p:spPr>
          <a:xfrm>
            <a:off x="8060700" y="1808006"/>
            <a:ext cx="2381250" cy="16192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Comment? </a:t>
            </a:r>
            <a:endParaRPr lang="en-US" dirty="0"/>
          </a:p>
        </p:txBody>
      </p:sp>
      <p:graphicFrame>
        <p:nvGraphicFramePr>
          <p:cNvPr id="7" name="Content Placeholder 6"/>
          <p:cNvGraphicFramePr>
            <a:graphicFrameLocks noGrp="1"/>
          </p:cNvGraphicFramePr>
          <p:nvPr>
            <p:ph sz="quarter" idx="4"/>
          </p:nvPr>
        </p:nvGraphicFramePr>
        <p:xfrm>
          <a:off x="798490" y="1944712"/>
          <a:ext cx="10547797" cy="3984470"/>
        </p:xfrm>
        <a:graphic>
          <a:graphicData uri="http://schemas.openxmlformats.org/drawingml/2006/table">
            <a:tbl>
              <a:tblPr firstRow="1" bandRow="1">
                <a:tableStyleId>{5C22544A-7EE6-4342-B048-85BDC9FD1C3A}</a:tableStyleId>
              </a:tblPr>
              <a:tblGrid>
                <a:gridCol w="2375316">
                  <a:extLst>
                    <a:ext uri="{9D8B030D-6E8A-4147-A177-3AD203B41FA5}">
                      <a16:colId xmlns:a16="http://schemas.microsoft.com/office/drawing/2014/main" val="20000"/>
                    </a:ext>
                  </a:extLst>
                </a:gridCol>
                <a:gridCol w="4656548">
                  <a:extLst>
                    <a:ext uri="{9D8B030D-6E8A-4147-A177-3AD203B41FA5}">
                      <a16:colId xmlns:a16="http://schemas.microsoft.com/office/drawing/2014/main" val="20001"/>
                    </a:ext>
                  </a:extLst>
                </a:gridCol>
                <a:gridCol w="3515933">
                  <a:extLst>
                    <a:ext uri="{9D8B030D-6E8A-4147-A177-3AD203B41FA5}">
                      <a16:colId xmlns:a16="http://schemas.microsoft.com/office/drawing/2014/main" val="20002"/>
                    </a:ext>
                  </a:extLst>
                </a:gridCol>
              </a:tblGrid>
              <a:tr h="511996">
                <a:tc>
                  <a:txBody>
                    <a:bodyPr/>
                    <a:lstStyle/>
                    <a:p>
                      <a:endParaRPr lang="en-US" dirty="0"/>
                    </a:p>
                  </a:txBody>
                  <a:tcPr/>
                </a:tc>
                <a:tc>
                  <a:txBody>
                    <a:bodyPr/>
                    <a:lstStyle/>
                    <a:p>
                      <a:pPr algn="ctr"/>
                      <a:r>
                        <a:rPr lang="fr-BE" sz="2000" dirty="0"/>
                        <a:t>Acier</a:t>
                      </a:r>
                      <a:endParaRPr lang="en-US" sz="2000" dirty="0"/>
                    </a:p>
                  </a:txBody>
                  <a:tcPr/>
                </a:tc>
                <a:tc>
                  <a:txBody>
                    <a:bodyPr/>
                    <a:lstStyle/>
                    <a:p>
                      <a:pPr algn="ctr"/>
                      <a:r>
                        <a:rPr lang="fr-BE" sz="2000" dirty="0"/>
                        <a:t>Aluminium</a:t>
                      </a:r>
                      <a:endParaRPr lang="en-US" sz="2000" dirty="0"/>
                    </a:p>
                  </a:txBody>
                  <a:tcPr/>
                </a:tc>
                <a:extLst>
                  <a:ext uri="{0D108BD9-81ED-4DB2-BD59-A6C34878D82A}">
                    <a16:rowId xmlns:a16="http://schemas.microsoft.com/office/drawing/2014/main" val="10000"/>
                  </a:ext>
                </a:extLst>
              </a:tr>
              <a:tr h="608842">
                <a:tc>
                  <a:txBody>
                    <a:bodyPr/>
                    <a:lstStyle/>
                    <a:p>
                      <a:pPr algn="ctr"/>
                      <a:r>
                        <a:rPr lang="fr-BE" sz="2000" b="1" dirty="0"/>
                        <a:t>Tri</a:t>
                      </a:r>
                      <a:endParaRPr lang="en-US" sz="2000" b="1" dirty="0"/>
                    </a:p>
                  </a:txBody>
                  <a:tcPr anchor="ctr"/>
                </a:tc>
                <a:tc>
                  <a:txBody>
                    <a:bodyPr/>
                    <a:lstStyle/>
                    <a:p>
                      <a:r>
                        <a:rPr lang="fr-BE" dirty="0"/>
                        <a:t>À l’aide</a:t>
                      </a:r>
                      <a:r>
                        <a:rPr lang="fr-BE" baseline="0" dirty="0"/>
                        <a:t> d’a</a:t>
                      </a:r>
                      <a:r>
                        <a:rPr lang="fr-BE" dirty="0"/>
                        <a:t>imants.</a:t>
                      </a:r>
                      <a:endParaRPr lang="en-US" dirty="0"/>
                    </a:p>
                  </a:txBody>
                  <a:tcPr/>
                </a:tc>
                <a:tc>
                  <a:txBody>
                    <a:bodyPr/>
                    <a:lstStyle/>
                    <a:p>
                      <a:r>
                        <a:rPr lang="fr-BE" dirty="0"/>
                        <a:t>Séparateurs</a:t>
                      </a:r>
                      <a:r>
                        <a:rPr lang="fr-BE" baseline="0" dirty="0"/>
                        <a:t> à courants de Foucault </a:t>
                      </a:r>
                      <a:r>
                        <a:rPr lang="fr-BE" sz="1200" baseline="0" dirty="0"/>
                        <a:t>(machine permettant de séparer les métaux ferreux –Al- des métaux non ferreux grâce à des variations de champ magnétique.)</a:t>
                      </a:r>
                      <a:endParaRPr lang="en-US" sz="1200" dirty="0"/>
                    </a:p>
                  </a:txBody>
                  <a:tcPr/>
                </a:tc>
                <a:extLst>
                  <a:ext uri="{0D108BD9-81ED-4DB2-BD59-A6C34878D82A}">
                    <a16:rowId xmlns:a16="http://schemas.microsoft.com/office/drawing/2014/main" val="10001"/>
                  </a:ext>
                </a:extLst>
              </a:tr>
              <a:tr h="352742">
                <a:tc gridSpan="3">
                  <a:txBody>
                    <a:bodyPr/>
                    <a:lstStyle/>
                    <a:p>
                      <a:r>
                        <a:rPr lang="fr-BE" dirty="0"/>
                        <a:t>L’acier et l’aluminium sont broyés</a:t>
                      </a:r>
                      <a:r>
                        <a:rPr lang="fr-BE" baseline="0" dirty="0"/>
                        <a:t> et nettoyés pour donner de la ferraille qui est prête pour le four.</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1391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2000" b="1" dirty="0"/>
                        <a:t>Traitement</a:t>
                      </a:r>
                      <a:endParaRPr lang="en-US" sz="2000" b="1" dirty="0"/>
                    </a:p>
                    <a:p>
                      <a:pPr algn="ct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Aciérie</a:t>
                      </a:r>
                      <a:endParaRPr lang="en-US" dirty="0"/>
                    </a:p>
                    <a:p>
                      <a:r>
                        <a:rPr lang="fr-BE" dirty="0"/>
                        <a:t>Dans</a:t>
                      </a:r>
                      <a:r>
                        <a:rPr lang="fr-BE" baseline="0" dirty="0"/>
                        <a:t> les hauts-fourneaux, 40% acier ajouté à la fonte.</a:t>
                      </a:r>
                    </a:p>
                    <a:p>
                      <a:r>
                        <a:rPr lang="fr-BE" baseline="0" dirty="0"/>
                        <a:t>Dans les fours électriques, acier recyclé à 100%.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Fonderies spécialisées</a:t>
                      </a:r>
                      <a:endParaRPr lang="en-US" dirty="0"/>
                    </a:p>
                    <a:p>
                      <a:endParaRPr lang="en-US" dirty="0"/>
                    </a:p>
                  </a:txBody>
                  <a:tcPr/>
                </a:tc>
                <a:extLst>
                  <a:ext uri="{0D108BD9-81ED-4DB2-BD59-A6C34878D82A}">
                    <a16:rowId xmlns:a16="http://schemas.microsoft.com/office/drawing/2014/main" val="10003"/>
                  </a:ext>
                </a:extLst>
              </a:tr>
              <a:tr h="6378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2000" b="1" dirty="0"/>
                        <a:t>Résultat </a:t>
                      </a:r>
                      <a:endParaRPr lang="en-US" sz="20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Moulé en</a:t>
                      </a:r>
                      <a:r>
                        <a:rPr lang="fr-BE" baseline="0" dirty="0"/>
                        <a:t> barres ou en cylindres</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Moulé en blocs</a:t>
                      </a:r>
                      <a:endParaRPr lang="en-US" dirty="0"/>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 cycle de l’acier et de l’alu</a:t>
            </a:r>
            <a:endParaRPr lang="en-US" dirty="0"/>
          </a:p>
        </p:txBody>
      </p:sp>
      <p:pic>
        <p:nvPicPr>
          <p:cNvPr id="6" name="Content Placeholder 5" descr="téléchargement.png"/>
          <p:cNvPicPr>
            <a:picLocks noGrp="1" noChangeAspect="1"/>
          </p:cNvPicPr>
          <p:nvPr>
            <p:ph sz="half" idx="2"/>
          </p:nvPr>
        </p:nvPicPr>
        <p:blipFill>
          <a:blip r:embed="rId2" cstate="print"/>
          <a:stretch>
            <a:fillRect/>
          </a:stretch>
        </p:blipFill>
        <p:spPr>
          <a:xfrm>
            <a:off x="409796" y="1711862"/>
            <a:ext cx="5788665" cy="2344983"/>
          </a:xfrm>
        </p:spPr>
      </p:pic>
      <p:pic>
        <p:nvPicPr>
          <p:cNvPr id="5" name="Content Placeholder 4" descr="images.png"/>
          <p:cNvPicPr>
            <a:picLocks noGrp="1" noChangeAspect="1"/>
          </p:cNvPicPr>
          <p:nvPr>
            <p:ph sz="half" idx="1"/>
          </p:nvPr>
        </p:nvPicPr>
        <p:blipFill>
          <a:blip r:embed="rId3" cstate="print"/>
          <a:stretch>
            <a:fillRect/>
          </a:stretch>
        </p:blipFill>
        <p:spPr>
          <a:xfrm>
            <a:off x="6727083" y="2833351"/>
            <a:ext cx="5215944" cy="312956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344168"/>
          </a:xfrm>
        </p:spPr>
        <p:txBody>
          <a:bodyPr/>
          <a:lstStyle/>
          <a:p>
            <a:r>
              <a:rPr lang="fr-BE" dirty="0"/>
              <a:t>Nouveaux produits fabriqués</a:t>
            </a:r>
            <a:endParaRPr lang="en-US" dirty="0"/>
          </a:p>
        </p:txBody>
      </p:sp>
      <p:sp>
        <p:nvSpPr>
          <p:cNvPr id="5" name="Text Placeholder 4"/>
          <p:cNvSpPr>
            <a:spLocks noGrp="1"/>
          </p:cNvSpPr>
          <p:nvPr>
            <p:ph type="body" idx="1"/>
          </p:nvPr>
        </p:nvSpPr>
        <p:spPr>
          <a:xfrm>
            <a:off x="1442434" y="1803042"/>
            <a:ext cx="9272788" cy="669702"/>
          </a:xfrm>
        </p:spPr>
        <p:txBody>
          <a:bodyPr>
            <a:normAutofit fontScale="92500" lnSpcReduction="20000"/>
          </a:bodyPr>
          <a:lstStyle/>
          <a:p>
            <a:pPr algn="ctr"/>
            <a:r>
              <a:rPr lang="fr-FR" dirty="0"/>
              <a:t>Les emballages métalliques dans les sacs PMC se composent </a:t>
            </a:r>
          </a:p>
          <a:p>
            <a:pPr algn="ctr"/>
            <a:r>
              <a:rPr lang="fr-FR" dirty="0"/>
              <a:t>d’acier                            ou                       d’aluminium :</a:t>
            </a:r>
            <a:endParaRPr lang="en-US" dirty="0"/>
          </a:p>
        </p:txBody>
      </p:sp>
      <p:sp>
        <p:nvSpPr>
          <p:cNvPr id="3" name="Content Placeholder 2"/>
          <p:cNvSpPr>
            <a:spLocks noGrp="1"/>
          </p:cNvSpPr>
          <p:nvPr>
            <p:ph sz="half" idx="2"/>
          </p:nvPr>
        </p:nvSpPr>
        <p:spPr>
          <a:xfrm>
            <a:off x="1069848" y="2459865"/>
            <a:ext cx="4754880" cy="4031087"/>
          </a:xfrm>
          <a:ln>
            <a:solidFill>
              <a:schemeClr val="accent1"/>
            </a:solidFill>
            <a:prstDash val="sysDot"/>
          </a:ln>
        </p:spPr>
        <p:txBody>
          <a:bodyPr>
            <a:normAutofit fontScale="92500" lnSpcReduction="10000"/>
          </a:bodyPr>
          <a:lstStyle/>
          <a:p>
            <a:pPr>
              <a:buNone/>
            </a:pPr>
            <a:r>
              <a:rPr lang="fr-FR" dirty="0"/>
              <a:t>   </a:t>
            </a:r>
            <a:r>
              <a:rPr lang="fr-FR" u="sng" dirty="0"/>
              <a:t>L’acier recyclé </a:t>
            </a:r>
            <a:r>
              <a:rPr lang="fr-FR" dirty="0"/>
              <a:t>se trouve partout:</a:t>
            </a:r>
          </a:p>
          <a:p>
            <a:pPr>
              <a:buFontTx/>
              <a:buChar char="-"/>
            </a:pPr>
            <a:r>
              <a:rPr lang="fr-FR" dirty="0"/>
              <a:t>des lames de rasoir aux constructions en acier pour les gratte-ciel, </a:t>
            </a:r>
          </a:p>
          <a:p>
            <a:pPr>
              <a:buFontTx/>
              <a:buChar char="-"/>
            </a:pPr>
            <a:r>
              <a:rPr lang="fr-FR" dirty="0"/>
              <a:t>des machines à café aux grues pour les conteneurs,</a:t>
            </a:r>
          </a:p>
          <a:p>
            <a:pPr>
              <a:buFontTx/>
              <a:buChar char="-"/>
            </a:pPr>
            <a:r>
              <a:rPr lang="fr-FR" dirty="0"/>
              <a:t>boîtes de conserve, canettes et boîtes à thé et café dans l’industrie alimentaire, </a:t>
            </a:r>
          </a:p>
          <a:p>
            <a:pPr>
              <a:buFontTx/>
              <a:buChar char="-"/>
            </a:pPr>
            <a:r>
              <a:rPr lang="fr-FR" dirty="0"/>
              <a:t>les emballages pour produits de beauté, déodorants, insecticides et produits de nettoyage,</a:t>
            </a:r>
          </a:p>
          <a:p>
            <a:pPr>
              <a:buFontTx/>
              <a:buChar char="-"/>
            </a:pPr>
            <a:r>
              <a:rPr lang="fr-FR" dirty="0"/>
              <a:t>les barils et bidons industriels,</a:t>
            </a:r>
          </a:p>
          <a:p>
            <a:pPr>
              <a:buFontTx/>
              <a:buChar char="-"/>
            </a:pPr>
            <a:r>
              <a:rPr lang="fr-FR" dirty="0"/>
              <a:t>les équipements médicaux modernes.</a:t>
            </a:r>
          </a:p>
          <a:p>
            <a:endParaRPr lang="en-US" dirty="0"/>
          </a:p>
        </p:txBody>
      </p:sp>
      <p:sp>
        <p:nvSpPr>
          <p:cNvPr id="4" name="Content Placeholder 3"/>
          <p:cNvSpPr>
            <a:spLocks noGrp="1"/>
          </p:cNvSpPr>
          <p:nvPr>
            <p:ph sz="quarter" idx="4"/>
          </p:nvPr>
        </p:nvSpPr>
        <p:spPr>
          <a:xfrm>
            <a:off x="6364224" y="2446987"/>
            <a:ext cx="4754880" cy="4031086"/>
          </a:xfrm>
          <a:ln>
            <a:solidFill>
              <a:schemeClr val="accent1"/>
            </a:solidFill>
            <a:prstDash val="sysDot"/>
          </a:ln>
        </p:spPr>
        <p:txBody>
          <a:bodyPr>
            <a:normAutofit/>
          </a:bodyPr>
          <a:lstStyle/>
          <a:p>
            <a:pPr>
              <a:buNone/>
            </a:pPr>
            <a:r>
              <a:rPr lang="fr-FR" dirty="0"/>
              <a:t>   </a:t>
            </a:r>
            <a:r>
              <a:rPr lang="fr-FR" sz="1900" u="sng" dirty="0"/>
              <a:t>L’aluminium recyclé </a:t>
            </a:r>
            <a:r>
              <a:rPr lang="fr-FR" sz="1900" dirty="0"/>
              <a:t>: </a:t>
            </a:r>
          </a:p>
          <a:p>
            <a:pPr>
              <a:buFontTx/>
              <a:buChar char="-"/>
            </a:pPr>
            <a:r>
              <a:rPr lang="fr-FR" sz="1900" dirty="0"/>
              <a:t>Secteur alimentaire: canettes, plats préparés, boîtes de conserve ou couvercles des emballages en plastique pour les produits laitiers. </a:t>
            </a:r>
          </a:p>
          <a:p>
            <a:pPr>
              <a:buFontTx/>
              <a:buChar char="-"/>
            </a:pPr>
            <a:r>
              <a:rPr lang="fr-FR" sz="1900" dirty="0"/>
              <a:t>Secteur de la construction: les câbles électriques et les profilés de fenêtres.</a:t>
            </a:r>
          </a:p>
          <a:p>
            <a:pPr>
              <a:buFontTx/>
              <a:buChar char="-"/>
            </a:pPr>
            <a:r>
              <a:rPr lang="fr-FR" sz="1900" dirty="0"/>
              <a:t>Joue également un rôle important dans l’industrie : pour les pièces automobiles et les appareils ménagers électriques, comme pour les pigments métallisés dans la peinture.</a:t>
            </a:r>
            <a:endParaRPr lang="en-US" sz="19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Pourquoi recycler le métal?</a:t>
            </a:r>
            <a:endParaRPr lang="en-US" dirty="0"/>
          </a:p>
        </p:txBody>
      </p:sp>
      <p:sp>
        <p:nvSpPr>
          <p:cNvPr id="3" name="Content Placeholder 2"/>
          <p:cNvSpPr>
            <a:spLocks noGrp="1"/>
          </p:cNvSpPr>
          <p:nvPr>
            <p:ph idx="1"/>
          </p:nvPr>
        </p:nvSpPr>
        <p:spPr/>
        <p:txBody>
          <a:bodyPr>
            <a:normAutofit lnSpcReduction="10000"/>
          </a:bodyPr>
          <a:lstStyle/>
          <a:p>
            <a:pPr>
              <a:buFont typeface="Wingdings"/>
              <a:buChar char="à"/>
            </a:pPr>
            <a:r>
              <a:rPr lang="fr-FR" dirty="0">
                <a:sym typeface="Wingdings" pitchFamily="2" charset="2"/>
              </a:rPr>
              <a:t> </a:t>
            </a:r>
            <a:r>
              <a:rPr lang="fr-FR" b="1" dirty="0">
                <a:sym typeface="Wingdings" pitchFamily="2" charset="2"/>
              </a:rPr>
              <a:t>E</a:t>
            </a:r>
            <a:r>
              <a:rPr lang="fr-FR" b="1" dirty="0"/>
              <a:t>conomie des matières premières naturelles.</a:t>
            </a:r>
          </a:p>
          <a:p>
            <a:pPr>
              <a:buNone/>
            </a:pPr>
            <a:r>
              <a:rPr lang="fr-FR" dirty="0"/>
              <a:t> </a:t>
            </a:r>
            <a:r>
              <a:rPr lang="fr-FR" b="1" dirty="0"/>
              <a:t>L’acier</a:t>
            </a:r>
            <a:r>
              <a:rPr lang="fr-FR" dirty="0"/>
              <a:t> est une matière première qui peut être </a:t>
            </a:r>
            <a:r>
              <a:rPr lang="fr-FR" b="1" dirty="0"/>
              <a:t>recyclée indéfiniment</a:t>
            </a:r>
            <a:r>
              <a:rPr lang="fr-FR" dirty="0"/>
              <a:t>, sans la moindre </a:t>
            </a:r>
          </a:p>
          <a:p>
            <a:pPr>
              <a:buNone/>
            </a:pPr>
            <a:r>
              <a:rPr lang="fr-FR" dirty="0"/>
              <a:t>perte de qualité. (L’acier est obtenu à partir de coke et de minerai fer, l’aluminium à </a:t>
            </a:r>
          </a:p>
          <a:p>
            <a:pPr>
              <a:buNone/>
            </a:pPr>
            <a:r>
              <a:rPr lang="fr-FR" dirty="0"/>
              <a:t>partir de bauxite.) </a:t>
            </a:r>
          </a:p>
          <a:p>
            <a:pPr>
              <a:buNone/>
            </a:pPr>
            <a:endParaRPr lang="fr-FR" dirty="0"/>
          </a:p>
          <a:p>
            <a:pPr>
              <a:buFont typeface="Wingdings"/>
              <a:buChar char="à"/>
            </a:pPr>
            <a:r>
              <a:rPr lang="fr-FR" b="1" dirty="0">
                <a:sym typeface="Wingdings" pitchFamily="2" charset="2"/>
              </a:rPr>
              <a:t> E</a:t>
            </a:r>
            <a:r>
              <a:rPr lang="fr-FR" b="1" dirty="0"/>
              <a:t>conomies d’énergie significatives. </a:t>
            </a:r>
          </a:p>
          <a:p>
            <a:pPr>
              <a:buNone/>
            </a:pPr>
            <a:r>
              <a:rPr lang="fr-FR" dirty="0"/>
              <a:t>Le recyclage de l’acier fait économiser jusqu’à 85 % d’énergie par rapport à la </a:t>
            </a:r>
          </a:p>
          <a:p>
            <a:pPr>
              <a:buNone/>
            </a:pPr>
            <a:r>
              <a:rPr lang="fr-FR" dirty="0"/>
              <a:t>production d’acier « neuf ». Pour l’aluminium recyclé, ce chiffre atteint même 95 %. Une</a:t>
            </a:r>
          </a:p>
          <a:p>
            <a:pPr>
              <a:buNone/>
            </a:pPr>
            <a:r>
              <a:rPr lang="fr-FR" dirty="0"/>
              <a:t>réduction de la consommation énergétique signifie également une réduction des </a:t>
            </a:r>
          </a:p>
          <a:p>
            <a:pPr>
              <a:buNone/>
            </a:pPr>
            <a:r>
              <a:rPr lang="fr-FR" dirty="0"/>
              <a:t>émissions de CO2, ce qui est bénéfique pour le climat.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Ce qu’il faut ou non recycler</a:t>
            </a:r>
            <a:endParaRPr lang="en-US" dirty="0"/>
          </a:p>
        </p:txBody>
      </p:sp>
      <p:sp>
        <p:nvSpPr>
          <p:cNvPr id="3" name="Content Placeholder 2"/>
          <p:cNvSpPr>
            <a:spLocks noGrp="1"/>
          </p:cNvSpPr>
          <p:nvPr>
            <p:ph idx="1"/>
          </p:nvPr>
        </p:nvSpPr>
        <p:spPr>
          <a:xfrm>
            <a:off x="838200" y="2756079"/>
            <a:ext cx="6711696" cy="3515931"/>
          </a:xfrm>
        </p:spPr>
        <p:txBody>
          <a:bodyPr>
            <a:normAutofit/>
          </a:bodyPr>
          <a:lstStyle/>
          <a:p>
            <a:pPr algn="just">
              <a:buNone/>
            </a:pPr>
            <a:r>
              <a:rPr lang="fr-FR" sz="2400" dirty="0"/>
              <a:t>Ne jetez pas d’emballages qui ont contenu des</a:t>
            </a:r>
          </a:p>
          <a:p>
            <a:pPr algn="just">
              <a:buNone/>
            </a:pPr>
            <a:r>
              <a:rPr lang="fr-FR" sz="2400" dirty="0"/>
              <a:t>produits toxiques ou corrosifs dans le sac PMC.</a:t>
            </a:r>
          </a:p>
          <a:p>
            <a:pPr algn="just">
              <a:buNone/>
            </a:pPr>
            <a:r>
              <a:rPr lang="fr-FR" sz="2400" dirty="0"/>
              <a:t>Ils comportent un risque pour les machines et</a:t>
            </a:r>
          </a:p>
          <a:p>
            <a:pPr algn="just">
              <a:buNone/>
            </a:pPr>
            <a:r>
              <a:rPr lang="fr-FR" sz="2400" dirty="0"/>
              <a:t>les hommes dans les centres de recyclage et de</a:t>
            </a:r>
          </a:p>
          <a:p>
            <a:pPr algn="just">
              <a:buNone/>
            </a:pPr>
            <a:r>
              <a:rPr lang="fr-FR" sz="2400" dirty="0"/>
              <a:t>tri.</a:t>
            </a:r>
          </a:p>
          <a:p>
            <a:pPr algn="just">
              <a:buNone/>
            </a:pPr>
            <a:r>
              <a:rPr lang="fr-FR" sz="2400" dirty="0"/>
              <a:t>Ne mettez pas le papier aluminium dans les</a:t>
            </a:r>
          </a:p>
          <a:p>
            <a:pPr algn="just">
              <a:buNone/>
            </a:pPr>
            <a:r>
              <a:rPr lang="fr-FR" sz="2400" dirty="0"/>
              <a:t>PMC, il est trop fin et brûle au lieu de fondre.</a:t>
            </a:r>
          </a:p>
          <a:p>
            <a:pPr algn="just">
              <a:buNone/>
            </a:pPr>
            <a:endParaRPr lang="en-US" sz="2400" dirty="0"/>
          </a:p>
        </p:txBody>
      </p:sp>
      <p:sp>
        <p:nvSpPr>
          <p:cNvPr id="4" name="Isosceles Triangle 3"/>
          <p:cNvSpPr/>
          <p:nvPr/>
        </p:nvSpPr>
        <p:spPr>
          <a:xfrm>
            <a:off x="167425" y="5241701"/>
            <a:ext cx="682580" cy="695459"/>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400" dirty="0"/>
              <a:t>!</a:t>
            </a:r>
            <a:endParaRPr lang="en-US" sz="4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Recyclage des cartons à boisson</a:t>
            </a:r>
            <a:endParaRPr lang="en-US" dirty="0"/>
          </a:p>
        </p:txBody>
      </p:sp>
      <p:sp>
        <p:nvSpPr>
          <p:cNvPr id="3" name="Content Placeholder 2"/>
          <p:cNvSpPr>
            <a:spLocks noGrp="1"/>
          </p:cNvSpPr>
          <p:nvPr>
            <p:ph type="body" idx="1"/>
          </p:nvPr>
        </p:nvSpPr>
        <p:spPr>
          <a:xfrm>
            <a:off x="2165774" y="5020055"/>
            <a:ext cx="9052560" cy="1625443"/>
          </a:xfrm>
        </p:spPr>
        <p:txBody>
          <a:bodyPr>
            <a:normAutofit lnSpcReduction="10000"/>
          </a:bodyPr>
          <a:lstStyle/>
          <a:p>
            <a:r>
              <a:rPr lang="fr-FR" dirty="0"/>
              <a:t>Les cartons à boisson se composent de 3 matériaux différents: </a:t>
            </a:r>
          </a:p>
          <a:p>
            <a:pPr>
              <a:buFontTx/>
              <a:buChar char="-"/>
            </a:pPr>
            <a:r>
              <a:rPr lang="fr-FR" dirty="0"/>
              <a:t> le carton (75%), </a:t>
            </a:r>
          </a:p>
          <a:p>
            <a:pPr>
              <a:buFontTx/>
              <a:buChar char="-"/>
            </a:pPr>
            <a:r>
              <a:rPr lang="fr-FR" dirty="0"/>
              <a:t> le plastique (21%) </a:t>
            </a:r>
          </a:p>
          <a:p>
            <a:pPr>
              <a:buFontTx/>
              <a:buChar char="-"/>
            </a:pPr>
            <a:r>
              <a:rPr lang="fr-FR" dirty="0"/>
              <a:t> l’aluminium (4%). </a:t>
            </a:r>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Comment? </a:t>
            </a:r>
            <a:endParaRPr lang="en-US" dirty="0"/>
          </a:p>
        </p:txBody>
      </p:sp>
      <p:sp>
        <p:nvSpPr>
          <p:cNvPr id="3" name="Content Placeholder 2"/>
          <p:cNvSpPr>
            <a:spLocks noGrp="1"/>
          </p:cNvSpPr>
          <p:nvPr>
            <p:ph idx="1"/>
          </p:nvPr>
        </p:nvSpPr>
        <p:spPr>
          <a:xfrm>
            <a:off x="6890197" y="1764405"/>
            <a:ext cx="5061397" cy="4571999"/>
          </a:xfrm>
        </p:spPr>
        <p:txBody>
          <a:bodyPr>
            <a:normAutofit lnSpcReduction="10000"/>
          </a:bodyPr>
          <a:lstStyle/>
          <a:p>
            <a:pPr algn="just">
              <a:buNone/>
            </a:pPr>
            <a:r>
              <a:rPr lang="fr-FR" sz="2200" dirty="0"/>
              <a:t>Lors du recyclage, les trois matériaux sont séparés, puis recyclés ou valorisés.</a:t>
            </a:r>
          </a:p>
          <a:p>
            <a:pPr algn="just">
              <a:buNone/>
            </a:pPr>
            <a:endParaRPr lang="en-US" sz="2200" dirty="0"/>
          </a:p>
          <a:p>
            <a:pPr algn="just"/>
            <a:r>
              <a:rPr lang="fr-FR" sz="2200" dirty="0"/>
              <a:t>Les centres de tri trient les cartons à boissons, automatiquement ou manuellement.</a:t>
            </a:r>
          </a:p>
          <a:p>
            <a:pPr algn="just">
              <a:buNone/>
            </a:pPr>
            <a:endParaRPr lang="fr-FR" sz="2200" dirty="0"/>
          </a:p>
          <a:p>
            <a:pPr algn="just"/>
            <a:r>
              <a:rPr lang="fr-FR" sz="2200" dirty="0"/>
              <a:t>Tout comme le vieux papier, les cartons sont plongés dans l’eau pour obtenir une pulpe. La gravité sépare les couches de plastique et d’aluminium du carton.</a:t>
            </a:r>
            <a:endParaRPr lang="en-US" dirty="0"/>
          </a:p>
        </p:txBody>
      </p:sp>
      <p:pic>
        <p:nvPicPr>
          <p:cNvPr id="4" name="Picture 3" descr="images (1).png"/>
          <p:cNvPicPr>
            <a:picLocks noChangeAspect="1"/>
          </p:cNvPicPr>
          <p:nvPr/>
        </p:nvPicPr>
        <p:blipFill>
          <a:blip r:embed="rId2" cstate="print"/>
          <a:stretch>
            <a:fillRect/>
          </a:stretch>
        </p:blipFill>
        <p:spPr>
          <a:xfrm>
            <a:off x="374524" y="1674254"/>
            <a:ext cx="6361127" cy="4052106"/>
          </a:xfrm>
          <a:prstGeom prst="rect">
            <a:avLst/>
          </a:prstGeom>
        </p:spPr>
      </p:pic>
      <p:cxnSp>
        <p:nvCxnSpPr>
          <p:cNvPr id="6" name="Straight Connector 5"/>
          <p:cNvCxnSpPr/>
          <p:nvPr/>
        </p:nvCxnSpPr>
        <p:spPr>
          <a:xfrm flipV="1">
            <a:off x="991673" y="4288665"/>
            <a:ext cx="4997003" cy="10174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915" y="5718220"/>
            <a:ext cx="4726547" cy="369332"/>
          </a:xfrm>
          <a:prstGeom prst="rect">
            <a:avLst/>
          </a:prstGeom>
          <a:noFill/>
        </p:spPr>
        <p:txBody>
          <a:bodyPr wrap="square" rtlCol="0">
            <a:spAutoFit/>
          </a:bodyPr>
          <a:lstStyle/>
          <a:p>
            <a:r>
              <a:rPr lang="fr-BE" dirty="0"/>
              <a:t>Le cycle B n’existe pas encore en Belgique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Nouveaux produits fabriqués</a:t>
            </a:r>
            <a:endParaRPr lang="en-US" dirty="0"/>
          </a:p>
        </p:txBody>
      </p:sp>
      <p:sp>
        <p:nvSpPr>
          <p:cNvPr id="4" name="Text Placeholder 3"/>
          <p:cNvSpPr>
            <a:spLocks noGrp="1"/>
          </p:cNvSpPr>
          <p:nvPr>
            <p:ph type="body" idx="1"/>
          </p:nvPr>
        </p:nvSpPr>
        <p:spPr/>
        <p:txBody>
          <a:bodyPr>
            <a:normAutofit/>
          </a:bodyPr>
          <a:lstStyle/>
          <a:p>
            <a:pPr algn="ctr"/>
            <a:r>
              <a:rPr lang="fr-BE" sz="2400" dirty="0"/>
              <a:t>Carton</a:t>
            </a:r>
            <a:endParaRPr lang="en-US" sz="2400" dirty="0"/>
          </a:p>
        </p:txBody>
      </p:sp>
      <p:sp>
        <p:nvSpPr>
          <p:cNvPr id="3" name="Content Placeholder 2"/>
          <p:cNvSpPr>
            <a:spLocks noGrp="1"/>
          </p:cNvSpPr>
          <p:nvPr>
            <p:ph sz="half" idx="2"/>
          </p:nvPr>
        </p:nvSpPr>
        <p:spPr>
          <a:ln>
            <a:solidFill>
              <a:schemeClr val="accent1"/>
            </a:solidFill>
            <a:prstDash val="sysDot"/>
          </a:ln>
        </p:spPr>
        <p:txBody>
          <a:bodyPr>
            <a:normAutofit/>
          </a:bodyPr>
          <a:lstStyle/>
          <a:p>
            <a:pPr>
              <a:buNone/>
            </a:pPr>
            <a:r>
              <a:rPr lang="fr-FR" dirty="0"/>
              <a:t>Les </a:t>
            </a:r>
            <a:r>
              <a:rPr lang="fr-FR" b="1" dirty="0"/>
              <a:t>fibres</a:t>
            </a:r>
            <a:r>
              <a:rPr lang="fr-FR" dirty="0"/>
              <a:t> de cartons à boissons sont</a:t>
            </a:r>
          </a:p>
          <a:p>
            <a:pPr>
              <a:buNone/>
            </a:pPr>
            <a:r>
              <a:rPr lang="fr-FR" dirty="0"/>
              <a:t>utilisées pour la production de :</a:t>
            </a:r>
          </a:p>
          <a:p>
            <a:r>
              <a:rPr lang="fr-FR" dirty="0"/>
              <a:t>papier de ménage (essuie-tout, mouchoirs, papier toilette)</a:t>
            </a:r>
          </a:p>
          <a:p>
            <a:r>
              <a:rPr lang="fr-FR" dirty="0"/>
              <a:t>boîtes en carton</a:t>
            </a:r>
          </a:p>
          <a:p>
            <a:r>
              <a:rPr lang="fr-FR" dirty="0"/>
              <a:t>sacs en papier</a:t>
            </a:r>
          </a:p>
          <a:p>
            <a:r>
              <a:rPr lang="fr-FR" dirty="0"/>
              <a:t>enveloppes</a:t>
            </a:r>
          </a:p>
          <a:p>
            <a:endParaRPr lang="en-US" dirty="0"/>
          </a:p>
        </p:txBody>
      </p:sp>
      <p:sp>
        <p:nvSpPr>
          <p:cNvPr id="5" name="Text Placeholder 4"/>
          <p:cNvSpPr>
            <a:spLocks noGrp="1"/>
          </p:cNvSpPr>
          <p:nvPr>
            <p:ph type="body" sz="quarter" idx="3"/>
          </p:nvPr>
        </p:nvSpPr>
        <p:spPr/>
        <p:txBody>
          <a:bodyPr/>
          <a:lstStyle/>
          <a:p>
            <a:pPr algn="ctr"/>
            <a:r>
              <a:rPr lang="fr-BE" sz="2400" dirty="0"/>
              <a:t>Plastique - aluminium</a:t>
            </a:r>
            <a:endParaRPr lang="en-US" sz="2400" dirty="0"/>
          </a:p>
        </p:txBody>
      </p:sp>
      <p:sp>
        <p:nvSpPr>
          <p:cNvPr id="6" name="Content Placeholder 5"/>
          <p:cNvSpPr>
            <a:spLocks noGrp="1"/>
          </p:cNvSpPr>
          <p:nvPr>
            <p:ph sz="quarter" idx="4"/>
          </p:nvPr>
        </p:nvSpPr>
        <p:spPr>
          <a:ln>
            <a:solidFill>
              <a:schemeClr val="accent1"/>
            </a:solidFill>
            <a:prstDash val="sysDot"/>
          </a:ln>
        </p:spPr>
        <p:txBody>
          <a:bodyPr/>
          <a:lstStyle/>
          <a:p>
            <a:pPr>
              <a:buNone/>
            </a:pPr>
            <a:r>
              <a:rPr lang="fr-FR" dirty="0"/>
              <a:t>   Ils sont soit recyclés séparément, soit valorisés dans l’industrie du ciment.</a:t>
            </a:r>
          </a:p>
          <a:p>
            <a:r>
              <a:rPr lang="fr-FR" dirty="0"/>
              <a:t> Le </a:t>
            </a:r>
            <a:r>
              <a:rPr lang="fr-FR" b="1" dirty="0"/>
              <a:t>plastique</a:t>
            </a:r>
            <a:r>
              <a:rPr lang="fr-FR" dirty="0"/>
              <a:t> peut aussi parfois être utilisé en tant que source d’énergie pour le séchage de la pâte à papier dans la machine à papier. </a:t>
            </a:r>
          </a:p>
          <a:p>
            <a:r>
              <a:rPr lang="fr-FR" dirty="0"/>
              <a:t>L’</a:t>
            </a:r>
            <a:r>
              <a:rPr lang="fr-FR" b="1" dirty="0"/>
              <a:t>aluminium</a:t>
            </a:r>
            <a:r>
              <a:rPr lang="fr-FR" dirty="0"/>
              <a:t> peut être utilisé comme liant dans le ciment ou récupéré comme matière première.</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Pourquoi recycler les cartons à boissons?</a:t>
            </a:r>
            <a:endParaRPr lang="en-US" dirty="0"/>
          </a:p>
        </p:txBody>
      </p:sp>
      <p:sp>
        <p:nvSpPr>
          <p:cNvPr id="3" name="Content Placeholder 2"/>
          <p:cNvSpPr>
            <a:spLocks noGrp="1"/>
          </p:cNvSpPr>
          <p:nvPr>
            <p:ph idx="1"/>
          </p:nvPr>
        </p:nvSpPr>
        <p:spPr>
          <a:xfrm>
            <a:off x="1069848" y="2459864"/>
            <a:ext cx="10058400" cy="3712335"/>
          </a:xfrm>
        </p:spPr>
        <p:txBody>
          <a:bodyPr>
            <a:normAutofit/>
          </a:bodyPr>
          <a:lstStyle/>
          <a:p>
            <a:pPr>
              <a:buFont typeface="Wingdings"/>
              <a:buChar char="à"/>
            </a:pPr>
            <a:r>
              <a:rPr lang="fr-FR" sz="2400" dirty="0"/>
              <a:t> La pulpe des cartons à boissons offre de longues fibres de qualité supérieure, qui peuvent remplacer la pulpe de papier primaire. </a:t>
            </a:r>
          </a:p>
          <a:p>
            <a:pPr>
              <a:buNone/>
            </a:pPr>
            <a:endParaRPr lang="fr-FR" sz="2400" dirty="0"/>
          </a:p>
          <a:p>
            <a:pPr>
              <a:buFont typeface="Wingdings"/>
              <a:buChar char="à"/>
            </a:pPr>
            <a:r>
              <a:rPr lang="fr-FR" sz="2400" dirty="0"/>
              <a:t> Les cartons à boissons sont des emballages très particuliers, constitués de carton, de polyéthylène et d’une fine couche d’aluminium. Ces trois composants sont séparés et recyclés et/ou valorisés séparément.</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Recyclage du papier-carton</a:t>
            </a:r>
            <a:endParaRPr lang="en-US" dirty="0"/>
          </a:p>
        </p:txBody>
      </p:sp>
      <p:sp>
        <p:nvSpPr>
          <p:cNvPr id="3" name="Content Placeholder 2"/>
          <p:cNvSpPr>
            <a:spLocks noGrp="1"/>
          </p:cNvSpPr>
          <p:nvPr>
            <p:ph type="body" idx="1"/>
          </p:nvPr>
        </p:nvSpPr>
        <p:spPr/>
        <p:txBody>
          <a:bodyPr>
            <a:normAutofit/>
          </a:bodyPr>
          <a:lstStyle/>
          <a:p>
            <a:pPr>
              <a:buNone/>
            </a:pPr>
            <a:endParaRPr lang="fr-FR"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 tri sélectif en Belgique</a:t>
            </a:r>
            <a:endParaRPr lang="en-US" dirty="0"/>
          </a:p>
        </p:txBody>
      </p:sp>
      <p:sp>
        <p:nvSpPr>
          <p:cNvPr id="3" name="Content Placeholder 2"/>
          <p:cNvSpPr>
            <a:spLocks noGrp="1"/>
          </p:cNvSpPr>
          <p:nvPr>
            <p:ph type="body" idx="1"/>
          </p:nvPr>
        </p:nvSpPr>
        <p:spPr/>
        <p:txBody>
          <a:bodyPr>
            <a:normAutofit fontScale="32500" lnSpcReduction="20000"/>
          </a:bodyPr>
          <a:lstStyle/>
          <a:p>
            <a:r>
              <a:rPr lang="fr-BE" sz="3600" dirty="0"/>
              <a:t> Tri du PMC</a:t>
            </a:r>
          </a:p>
          <a:p>
            <a:r>
              <a:rPr lang="fr-BE" sz="3600" dirty="0"/>
              <a:t> Tri du papier-carton</a:t>
            </a:r>
          </a:p>
          <a:p>
            <a:r>
              <a:rPr lang="fr-BE" sz="3600" dirty="0"/>
              <a:t> Le point vert</a:t>
            </a:r>
          </a:p>
          <a:p>
            <a:r>
              <a:rPr lang="fr-BE" sz="3600" dirty="0"/>
              <a:t> Tri du verre </a:t>
            </a:r>
            <a:endParaRPr lang="en-US"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Comment? </a:t>
            </a:r>
            <a:endParaRPr lang="en-US" dirty="0"/>
          </a:p>
        </p:txBody>
      </p:sp>
      <p:sp>
        <p:nvSpPr>
          <p:cNvPr id="3" name="Content Placeholder 2"/>
          <p:cNvSpPr>
            <a:spLocks noGrp="1"/>
          </p:cNvSpPr>
          <p:nvPr>
            <p:ph idx="1"/>
          </p:nvPr>
        </p:nvSpPr>
        <p:spPr/>
        <p:txBody>
          <a:bodyPr/>
          <a:lstStyle/>
          <a:p>
            <a:r>
              <a:rPr lang="fr-FR" dirty="0"/>
              <a:t>Premier tri en fonction de la qualité du papier et du carton. </a:t>
            </a:r>
          </a:p>
          <a:p>
            <a:pPr>
              <a:buNone/>
            </a:pPr>
            <a:r>
              <a:rPr lang="fr-FR" dirty="0"/>
              <a:t>   - </a:t>
            </a:r>
            <a:r>
              <a:rPr lang="fr-FR" b="1" dirty="0"/>
              <a:t>moins bonne qualité</a:t>
            </a:r>
            <a:r>
              <a:rPr lang="fr-FR" dirty="0"/>
              <a:t> </a:t>
            </a:r>
            <a:r>
              <a:rPr lang="fr-FR" dirty="0">
                <a:sym typeface="Wingdings" pitchFamily="2" charset="2"/>
              </a:rPr>
              <a:t></a:t>
            </a:r>
            <a:r>
              <a:rPr lang="fr-FR" dirty="0"/>
              <a:t> utilisé pour fabriquer des boîtes d’emballage,</a:t>
            </a:r>
          </a:p>
          <a:p>
            <a:pPr>
              <a:buNone/>
            </a:pPr>
            <a:r>
              <a:rPr lang="fr-FR" dirty="0"/>
              <a:t>   - </a:t>
            </a:r>
            <a:r>
              <a:rPr lang="fr-FR" b="1" dirty="0"/>
              <a:t>qualité supérieure </a:t>
            </a:r>
            <a:r>
              <a:rPr lang="fr-FR" b="1" dirty="0">
                <a:sym typeface="Wingdings" pitchFamily="2" charset="2"/>
              </a:rPr>
              <a:t></a:t>
            </a:r>
            <a:r>
              <a:rPr lang="fr-FR" dirty="0"/>
              <a:t> utilisé pour les magazines et d’autres applications.</a:t>
            </a:r>
          </a:p>
          <a:p>
            <a:r>
              <a:rPr lang="fr-FR" dirty="0"/>
              <a:t>Le papier est ensuite mélangé avec de l’eau, pour obtenir une bouillie brunâtre appelée </a:t>
            </a:r>
            <a:r>
              <a:rPr lang="fr-FR" b="1" dirty="0"/>
              <a:t>« pulpe »</a:t>
            </a:r>
            <a:r>
              <a:rPr lang="fr-FR" dirty="0"/>
              <a:t>.</a:t>
            </a:r>
            <a:r>
              <a:rPr lang="fr-FR" b="1" dirty="0"/>
              <a:t> </a:t>
            </a:r>
            <a:r>
              <a:rPr lang="fr-FR" dirty="0"/>
              <a:t>La peinture, les agrafes, le vernis, les restes de colle, le plastique et les cordes sont éliminés de la pulpe. </a:t>
            </a:r>
          </a:p>
          <a:p>
            <a:pPr>
              <a:buNone/>
            </a:pPr>
            <a:r>
              <a:rPr lang="fr-FR" dirty="0"/>
              <a:t>   Pour la production de certaines variétés de papier, la pulpe doit également être </a:t>
            </a:r>
            <a:r>
              <a:rPr lang="fr-FR" dirty="0" err="1"/>
              <a:t>désencrée</a:t>
            </a:r>
            <a:r>
              <a:rPr lang="fr-FR" dirty="0"/>
              <a:t> et blanchie.</a:t>
            </a:r>
          </a:p>
          <a:p>
            <a:r>
              <a:rPr lang="fr-FR" dirty="0"/>
              <a:t>Pour finir, la pulpe est drainée, pressée et séchée. Le papier et le carton recyclés peuvent ensuite être traités de diverses manières.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 cycle du papier-carton </a:t>
            </a:r>
            <a:endParaRPr lang="en-US" dirty="0"/>
          </a:p>
        </p:txBody>
      </p:sp>
      <p:pic>
        <p:nvPicPr>
          <p:cNvPr id="4" name="Content Placeholder 3" descr="téléchargement (10).jpg"/>
          <p:cNvPicPr>
            <a:picLocks noGrp="1" noChangeAspect="1"/>
          </p:cNvPicPr>
          <p:nvPr>
            <p:ph idx="1"/>
          </p:nvPr>
        </p:nvPicPr>
        <p:blipFill>
          <a:blip r:embed="rId2" cstate="print"/>
          <a:stretch>
            <a:fillRect/>
          </a:stretch>
        </p:blipFill>
        <p:spPr>
          <a:xfrm>
            <a:off x="1701703" y="2240924"/>
            <a:ext cx="8387898" cy="336463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2885" y="5138670"/>
            <a:ext cx="10419008" cy="1275009"/>
          </a:xfrm>
          <a:prstGeom prst="round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BE" dirty="0"/>
              <a:t>Nouveaux produits fabriqués</a:t>
            </a:r>
            <a:endParaRPr lang="en-US" dirty="0"/>
          </a:p>
        </p:txBody>
      </p:sp>
      <p:sp>
        <p:nvSpPr>
          <p:cNvPr id="3" name="Content Placeholder 2"/>
          <p:cNvSpPr>
            <a:spLocks noGrp="1"/>
          </p:cNvSpPr>
          <p:nvPr>
            <p:ph idx="1"/>
          </p:nvPr>
        </p:nvSpPr>
        <p:spPr>
          <a:xfrm>
            <a:off x="1069848" y="1790162"/>
            <a:ext cx="10058400" cy="4881093"/>
          </a:xfrm>
        </p:spPr>
        <p:txBody>
          <a:bodyPr>
            <a:normAutofit/>
          </a:bodyPr>
          <a:lstStyle/>
          <a:p>
            <a:pPr>
              <a:buNone/>
            </a:pPr>
            <a:r>
              <a:rPr lang="fr-FR" dirty="0"/>
              <a:t>Nous sommes tous les jours en contact avec du papier et du carton recyclés.</a:t>
            </a:r>
          </a:p>
          <a:p>
            <a:pPr>
              <a:buFontTx/>
              <a:buChar char="-"/>
            </a:pPr>
            <a:r>
              <a:rPr lang="fr-FR" dirty="0"/>
              <a:t>Les journaux et les magazines.</a:t>
            </a:r>
          </a:p>
          <a:p>
            <a:pPr>
              <a:buFontTx/>
              <a:buChar char="-"/>
            </a:pPr>
            <a:r>
              <a:rPr lang="fr-FR" dirty="0"/>
              <a:t>Les blocs-notes, cahiers, papier à dessin ou papier d’imprimante sont aussi souvent recyclés. </a:t>
            </a:r>
          </a:p>
          <a:p>
            <a:pPr>
              <a:buFontTx/>
              <a:buChar char="-"/>
            </a:pPr>
            <a:r>
              <a:rPr lang="fr-FR" dirty="0"/>
              <a:t>L’essuie-tout, le papier toilette et les mouchoirs en papier contiennent généralement du papier recyclé. </a:t>
            </a:r>
          </a:p>
          <a:p>
            <a:pPr>
              <a:buFontTx/>
              <a:buChar char="-"/>
            </a:pPr>
            <a:r>
              <a:rPr lang="fr-FR" dirty="0"/>
              <a:t>Le carton recyclé </a:t>
            </a:r>
            <a:r>
              <a:rPr lang="fr-FR" dirty="0">
                <a:sym typeface="Wingdings" pitchFamily="2" charset="2"/>
              </a:rPr>
              <a:t> </a:t>
            </a:r>
            <a:r>
              <a:rPr lang="fr-FR" dirty="0"/>
              <a:t>dans le carton d’emballage et dans les boîtes en carton, dans tout ce qui sert à ranger, à expédier ou à protéger.</a:t>
            </a:r>
          </a:p>
          <a:p>
            <a:pPr>
              <a:buNone/>
            </a:pPr>
            <a:r>
              <a:rPr lang="fr-FR" dirty="0"/>
              <a:t>Le papier et le carton usagés deviennent simplement du papier et du carton neufs. </a:t>
            </a:r>
          </a:p>
          <a:p>
            <a:pPr>
              <a:buNone/>
            </a:pPr>
            <a:r>
              <a:rPr lang="fr-FR" dirty="0"/>
              <a:t>Mais la vie d’une boîte en carton n’est </a:t>
            </a:r>
            <a:r>
              <a:rPr lang="fr-FR" u="sng" dirty="0"/>
              <a:t>pas infinie</a:t>
            </a:r>
            <a:r>
              <a:rPr lang="fr-FR" dirty="0"/>
              <a:t>. En effet, la qualité du matériau </a:t>
            </a:r>
          </a:p>
          <a:p>
            <a:pPr>
              <a:buNone/>
            </a:pPr>
            <a:r>
              <a:rPr lang="fr-FR" dirty="0"/>
              <a:t>diminue après chaque traitement. En moyenne, les fibres peuvent être réutilisées </a:t>
            </a:r>
            <a:r>
              <a:rPr lang="fr-FR" u="sng" dirty="0"/>
              <a:t>cinq à </a:t>
            </a:r>
          </a:p>
          <a:p>
            <a:pPr>
              <a:buNone/>
            </a:pPr>
            <a:r>
              <a:rPr lang="fr-FR" u="sng" dirty="0"/>
              <a:t>sept fois.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Pourquoi recycler le papier-carton?</a:t>
            </a:r>
            <a:endParaRPr lang="en-US" dirty="0"/>
          </a:p>
        </p:txBody>
      </p:sp>
      <p:sp>
        <p:nvSpPr>
          <p:cNvPr id="3" name="Content Placeholder 2"/>
          <p:cNvSpPr>
            <a:spLocks noGrp="1"/>
          </p:cNvSpPr>
          <p:nvPr>
            <p:ph idx="1"/>
          </p:nvPr>
        </p:nvSpPr>
        <p:spPr>
          <a:xfrm>
            <a:off x="1069848" y="2524259"/>
            <a:ext cx="10058400" cy="3647940"/>
          </a:xfrm>
        </p:spPr>
        <p:txBody>
          <a:bodyPr>
            <a:normAutofit/>
          </a:bodyPr>
          <a:lstStyle/>
          <a:p>
            <a:pPr>
              <a:buFont typeface="Wingdings"/>
              <a:buChar char="à"/>
            </a:pPr>
            <a:r>
              <a:rPr lang="fr-FR" sz="2400" dirty="0"/>
              <a:t> Fabriquer de la pâte à papier à partir de vieux papiers demande peu d’énergie. </a:t>
            </a:r>
          </a:p>
          <a:p>
            <a:pPr>
              <a:buFont typeface="Wingdings"/>
              <a:buChar char="à"/>
            </a:pPr>
            <a:r>
              <a:rPr lang="fr-FR" sz="2400" dirty="0"/>
              <a:t> De plus, de nombreuses entreprises de recyclage s’efforcent de réutiliser l’eau nécessaire pendant la production. </a:t>
            </a:r>
          </a:p>
          <a:p>
            <a:pPr>
              <a:buFont typeface="Wingdings"/>
              <a:buChar char="à"/>
            </a:pPr>
            <a:r>
              <a:rPr lang="fr-FR" sz="2400" dirty="0"/>
              <a:t> En recyclant le papier et le carton, nous réduisons la montagne de déchets, nous utilisons les matériaux de manière plus durable et nous diminuons les émissions de CO2. </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Ce qu’il faut ou non recycler.</a:t>
            </a:r>
            <a:endParaRPr lang="en-US" dirty="0"/>
          </a:p>
        </p:txBody>
      </p:sp>
      <p:sp>
        <p:nvSpPr>
          <p:cNvPr id="3" name="Content Placeholder 2"/>
          <p:cNvSpPr>
            <a:spLocks noGrp="1"/>
          </p:cNvSpPr>
          <p:nvPr>
            <p:ph idx="1"/>
          </p:nvPr>
        </p:nvSpPr>
        <p:spPr>
          <a:xfrm>
            <a:off x="838200" y="2871989"/>
            <a:ext cx="6711696" cy="3747752"/>
          </a:xfrm>
        </p:spPr>
        <p:txBody>
          <a:bodyPr/>
          <a:lstStyle/>
          <a:p>
            <a:pPr>
              <a:buNone/>
            </a:pPr>
            <a:r>
              <a:rPr lang="fr-FR" dirty="0"/>
              <a:t>Le film alimentaire, le papier peint, les </a:t>
            </a:r>
            <a:r>
              <a:rPr lang="fr-FR" b="1" dirty="0"/>
              <a:t>papiers gras et </a:t>
            </a:r>
          </a:p>
          <a:p>
            <a:pPr>
              <a:buNone/>
            </a:pPr>
            <a:r>
              <a:rPr lang="fr-FR" b="1" dirty="0"/>
              <a:t>sales</a:t>
            </a:r>
            <a:r>
              <a:rPr lang="fr-FR" dirty="0"/>
              <a:t> ne font </a:t>
            </a:r>
            <a:r>
              <a:rPr lang="fr-FR" b="1" dirty="0"/>
              <a:t>pas</a:t>
            </a:r>
            <a:r>
              <a:rPr lang="fr-FR" dirty="0"/>
              <a:t> partie des </a:t>
            </a:r>
            <a:r>
              <a:rPr lang="fr-FR" b="1" dirty="0"/>
              <a:t>papiers et cartons</a:t>
            </a:r>
            <a:r>
              <a:rPr lang="fr-FR" dirty="0"/>
              <a:t>. </a:t>
            </a:r>
          </a:p>
          <a:p>
            <a:pPr>
              <a:buNone/>
            </a:pPr>
            <a:endParaRPr lang="fr-FR" dirty="0"/>
          </a:p>
          <a:p>
            <a:pPr>
              <a:buNone/>
            </a:pPr>
            <a:r>
              <a:rPr lang="fr-FR" dirty="0"/>
              <a:t>Ils contiennent en effet des composants qui nuisent au </a:t>
            </a:r>
          </a:p>
          <a:p>
            <a:pPr>
              <a:buNone/>
            </a:pPr>
            <a:r>
              <a:rPr lang="fr-FR" dirty="0"/>
              <a:t>processus de recyclage, comme la cellophane et la colle.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Recyclage du verre</a:t>
            </a:r>
            <a:endParaRPr lang="en-US" dirty="0"/>
          </a:p>
        </p:txBody>
      </p:sp>
      <p:sp>
        <p:nvSpPr>
          <p:cNvPr id="3" name="Content Placeholder 2"/>
          <p:cNvSpPr>
            <a:spLocks noGrp="1"/>
          </p:cNvSpPr>
          <p:nvPr>
            <p:ph type="body" idx="1"/>
          </p:nvPr>
        </p:nvSpPr>
        <p:spPr/>
        <p:txBody>
          <a:bodyPr/>
          <a:lstStyle/>
          <a:p>
            <a:pPr>
              <a:buNone/>
            </a:pPr>
            <a:r>
              <a:rPr lang="fr-FR" dirty="0"/>
              <a:t>Le verre est un matériau qui se prête parfaitement au recyclage. Il peut être fondu et recyclé à de très nombreuses reprises, sans aucune perte de qualité.</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Comment? </a:t>
            </a:r>
            <a:endParaRPr lang="en-US" dirty="0"/>
          </a:p>
        </p:txBody>
      </p:sp>
      <p:sp>
        <p:nvSpPr>
          <p:cNvPr id="3" name="Content Placeholder 2"/>
          <p:cNvSpPr>
            <a:spLocks noGrp="1"/>
          </p:cNvSpPr>
          <p:nvPr>
            <p:ph idx="1"/>
          </p:nvPr>
        </p:nvSpPr>
        <p:spPr/>
        <p:txBody>
          <a:bodyPr>
            <a:normAutofit/>
          </a:bodyPr>
          <a:lstStyle/>
          <a:p>
            <a:r>
              <a:rPr lang="fr-FR" sz="2400" dirty="0"/>
              <a:t>Le verre blanc et le verre coloré sont collectés séparément, via les </a:t>
            </a:r>
            <a:r>
              <a:rPr lang="fr-FR" sz="2400" b="1" dirty="0"/>
              <a:t>bulles à verre</a:t>
            </a:r>
            <a:r>
              <a:rPr lang="fr-FR" sz="2400" dirty="0"/>
              <a:t>. Le verre blanc est à nouveau transformé en verre blanc, le verre coloré en verre coloré. </a:t>
            </a:r>
          </a:p>
          <a:p>
            <a:r>
              <a:rPr lang="fr-FR" sz="2400" dirty="0"/>
              <a:t>Tout ce qui n’est pas du verre est éliminé par le </a:t>
            </a:r>
            <a:r>
              <a:rPr lang="fr-FR" sz="2400" b="1" dirty="0"/>
              <a:t>centre de tri</a:t>
            </a:r>
            <a:r>
              <a:rPr lang="fr-FR" sz="2400" dirty="0"/>
              <a:t>, automatiquement ou manuellement. Les impuretés sont séparées du verre recyclable.</a:t>
            </a:r>
          </a:p>
          <a:p>
            <a:r>
              <a:rPr lang="fr-FR" sz="2400" dirty="0"/>
              <a:t>Le verre recyclable est ensuite </a:t>
            </a:r>
            <a:r>
              <a:rPr lang="fr-FR" sz="2400" b="1" dirty="0"/>
              <a:t>broyé en morceaux </a:t>
            </a:r>
            <a:r>
              <a:rPr lang="fr-FR" sz="2400" dirty="0"/>
              <a:t>de quelques centimètres.</a:t>
            </a:r>
          </a:p>
          <a:p>
            <a:r>
              <a:rPr lang="fr-FR" sz="2400" dirty="0"/>
              <a:t>Pour finir, ces fragments de verre purifiés sont </a:t>
            </a:r>
            <a:r>
              <a:rPr lang="fr-FR" sz="2400" b="1" dirty="0"/>
              <a:t>fondus</a:t>
            </a:r>
            <a:r>
              <a:rPr lang="fr-FR" sz="2400" dirty="0"/>
              <a:t> dans des fours et reçoivent une </a:t>
            </a:r>
            <a:r>
              <a:rPr lang="fr-FR" sz="2400" b="1" dirty="0"/>
              <a:t>nouvelle forme</a:t>
            </a:r>
            <a:r>
              <a:rPr lang="fr-FR" sz="2400" dirty="0"/>
              <a:t> et une nouvelle destination.</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Le cycle du verre</a:t>
            </a:r>
            <a:endParaRPr lang="en-US" dirty="0"/>
          </a:p>
        </p:txBody>
      </p:sp>
      <p:pic>
        <p:nvPicPr>
          <p:cNvPr id="4" name="Content Placeholder 3" descr="téléchargement (11).jpg"/>
          <p:cNvPicPr>
            <a:picLocks noGrp="1" noChangeAspect="1"/>
          </p:cNvPicPr>
          <p:nvPr>
            <p:ph idx="1"/>
          </p:nvPr>
        </p:nvPicPr>
        <p:blipFill>
          <a:blip r:embed="rId2" cstate="print"/>
          <a:stretch>
            <a:fillRect/>
          </a:stretch>
        </p:blipFill>
        <p:spPr>
          <a:xfrm>
            <a:off x="2313751" y="1867437"/>
            <a:ext cx="6887829" cy="4146997"/>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Pourquoi recycler le verre? </a:t>
            </a:r>
            <a:endParaRPr lang="en-US" dirty="0"/>
          </a:p>
        </p:txBody>
      </p:sp>
      <p:sp>
        <p:nvSpPr>
          <p:cNvPr id="3" name="Content Placeholder 2"/>
          <p:cNvSpPr>
            <a:spLocks noGrp="1"/>
          </p:cNvSpPr>
          <p:nvPr>
            <p:ph idx="1"/>
          </p:nvPr>
        </p:nvSpPr>
        <p:spPr/>
        <p:txBody>
          <a:bodyPr>
            <a:normAutofit/>
          </a:bodyPr>
          <a:lstStyle/>
          <a:p>
            <a:pPr>
              <a:lnSpc>
                <a:spcPct val="100000"/>
              </a:lnSpc>
              <a:spcBef>
                <a:spcPts val="600"/>
              </a:spcBef>
              <a:buNone/>
            </a:pPr>
            <a:r>
              <a:rPr lang="fr-FR" dirty="0"/>
              <a:t>Le verre = mélange de sable, de carbonate de sodium (aussi appelé soda) et de chaux. </a:t>
            </a:r>
          </a:p>
          <a:p>
            <a:pPr>
              <a:lnSpc>
                <a:spcPct val="100000"/>
              </a:lnSpc>
              <a:spcBef>
                <a:spcPts val="600"/>
              </a:spcBef>
              <a:buNone/>
            </a:pPr>
            <a:r>
              <a:rPr lang="fr-FR" dirty="0"/>
              <a:t>La production de nouveau verre, nécessite des températures comprises entre 1 500 et </a:t>
            </a:r>
          </a:p>
          <a:p>
            <a:pPr>
              <a:lnSpc>
                <a:spcPct val="100000"/>
              </a:lnSpc>
              <a:spcBef>
                <a:spcPts val="600"/>
              </a:spcBef>
              <a:buNone/>
            </a:pPr>
            <a:r>
              <a:rPr lang="fr-FR" dirty="0"/>
              <a:t>1 600 °C pour mélanger les 3 composants.  </a:t>
            </a:r>
          </a:p>
          <a:p>
            <a:pPr>
              <a:lnSpc>
                <a:spcPct val="100000"/>
              </a:lnSpc>
              <a:spcBef>
                <a:spcPts val="600"/>
              </a:spcBef>
              <a:buNone/>
            </a:pPr>
            <a:endParaRPr lang="fr-FR" dirty="0"/>
          </a:p>
          <a:p>
            <a:pPr>
              <a:buNone/>
            </a:pPr>
            <a:r>
              <a:rPr lang="fr-FR" dirty="0"/>
              <a:t>En utilisant du </a:t>
            </a:r>
            <a:r>
              <a:rPr lang="fr-FR" b="1" dirty="0"/>
              <a:t>verre recyclé</a:t>
            </a:r>
            <a:r>
              <a:rPr lang="fr-FR" dirty="0"/>
              <a:t>: </a:t>
            </a:r>
          </a:p>
          <a:p>
            <a:pPr>
              <a:buFontTx/>
              <a:buChar char="-"/>
            </a:pPr>
            <a:r>
              <a:rPr lang="fr-FR" dirty="0"/>
              <a:t>Économie des matières premières naturelles.</a:t>
            </a:r>
          </a:p>
          <a:p>
            <a:pPr>
              <a:buFontTx/>
              <a:buChar char="-"/>
            </a:pPr>
            <a:r>
              <a:rPr lang="fr-FR" dirty="0"/>
              <a:t>Économie d’énergie : la verrerie a besoin jusqu’à </a:t>
            </a:r>
            <a:r>
              <a:rPr lang="fr-FR" b="1" dirty="0"/>
              <a:t>25 % d’énergie en moins </a:t>
            </a:r>
            <a:r>
              <a:rPr lang="fr-FR" dirty="0"/>
              <a:t>et plus de la moitié de soude en moins pour abaisser le point de fusion. </a:t>
            </a:r>
          </a:p>
          <a:p>
            <a:pPr>
              <a:buNone/>
            </a:pPr>
            <a:r>
              <a:rPr lang="fr-FR" dirty="0"/>
              <a:t>   </a:t>
            </a:r>
            <a:r>
              <a:rPr lang="fr-FR" dirty="0">
                <a:sym typeface="Wingdings" pitchFamily="2" charset="2"/>
              </a:rPr>
              <a:t> </a:t>
            </a:r>
            <a:r>
              <a:rPr lang="fr-FR" dirty="0"/>
              <a:t>Nous émettons ainsi moins de CO2 et contribuons donc à la lutte contre le réchauffement climatique.</a:t>
            </a:r>
            <a:endParaRPr lang="en-US" dirty="0"/>
          </a:p>
        </p:txBody>
      </p:sp>
      <p:sp>
        <p:nvSpPr>
          <p:cNvPr id="4" name="Rounded Rectangle 3"/>
          <p:cNvSpPr/>
          <p:nvPr/>
        </p:nvSpPr>
        <p:spPr>
          <a:xfrm>
            <a:off x="914400" y="1983346"/>
            <a:ext cx="10303099" cy="1455313"/>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Ce qu’il faut ou non recycler</a:t>
            </a:r>
            <a:endParaRPr lang="en-US" dirty="0"/>
          </a:p>
        </p:txBody>
      </p:sp>
      <p:sp>
        <p:nvSpPr>
          <p:cNvPr id="3" name="Content Placeholder 2"/>
          <p:cNvSpPr>
            <a:spLocks noGrp="1"/>
          </p:cNvSpPr>
          <p:nvPr>
            <p:ph idx="1"/>
          </p:nvPr>
        </p:nvSpPr>
        <p:spPr>
          <a:xfrm>
            <a:off x="553791" y="2537137"/>
            <a:ext cx="7508383" cy="3760631"/>
          </a:xfrm>
        </p:spPr>
        <p:txBody>
          <a:bodyPr>
            <a:normAutofit/>
          </a:bodyPr>
          <a:lstStyle/>
          <a:p>
            <a:pPr algn="just">
              <a:buNone/>
            </a:pPr>
            <a:r>
              <a:rPr lang="fr-FR" sz="2400" dirty="0"/>
              <a:t>La porcelaine, la poterie, la terre cuite, le verre résistant à la chaleur… n’ont pas leur place dans la bulle à verre, parce qu’ils ne peuvent pas être fondus dans le four. </a:t>
            </a:r>
          </a:p>
          <a:p>
            <a:pPr algn="just">
              <a:buNone/>
            </a:pPr>
            <a:endParaRPr lang="fr-FR" sz="2400" dirty="0"/>
          </a:p>
          <a:p>
            <a:pPr algn="just">
              <a:buNone/>
            </a:pPr>
            <a:r>
              <a:rPr lang="fr-FR" sz="2400" dirty="0"/>
              <a:t>Seuls les bocaux, flacons et bouteilles en verre transparent peuvent y être jetés.</a:t>
            </a:r>
          </a:p>
          <a:p>
            <a:pPr algn="just">
              <a:buNone/>
            </a:pPr>
            <a:r>
              <a:rPr lang="fr-FR" sz="2400" dirty="0"/>
              <a:t>!!! Sans le couvercle métallique!!!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Tri PMC</a:t>
            </a:r>
            <a:endParaRPr lang="en-US" dirty="0"/>
          </a:p>
        </p:txBody>
      </p:sp>
      <p:sp>
        <p:nvSpPr>
          <p:cNvPr id="4" name="Rounded Rectangle 3"/>
          <p:cNvSpPr/>
          <p:nvPr/>
        </p:nvSpPr>
        <p:spPr>
          <a:xfrm>
            <a:off x="1081825" y="1931831"/>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b="1" dirty="0"/>
              <a:t>P</a:t>
            </a:r>
            <a:endParaRPr lang="en-US" sz="4000" b="1" dirty="0"/>
          </a:p>
        </p:txBody>
      </p:sp>
      <p:sp>
        <p:nvSpPr>
          <p:cNvPr id="5" name="Rounded Rectangle 4"/>
          <p:cNvSpPr/>
          <p:nvPr/>
        </p:nvSpPr>
        <p:spPr>
          <a:xfrm>
            <a:off x="1079677" y="3230450"/>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b="1" dirty="0"/>
              <a:t>M</a:t>
            </a:r>
            <a:r>
              <a:rPr lang="fr-BE" sz="2400" dirty="0"/>
              <a:t> </a:t>
            </a:r>
            <a:endParaRPr lang="fr-BE" sz="2400" dirty="0">
              <a:sym typeface="Wingdings" pitchFamily="2" charset="2"/>
            </a:endParaRPr>
          </a:p>
        </p:txBody>
      </p:sp>
      <p:sp>
        <p:nvSpPr>
          <p:cNvPr id="6" name="Rounded Rectangle 5"/>
          <p:cNvSpPr/>
          <p:nvPr/>
        </p:nvSpPr>
        <p:spPr>
          <a:xfrm>
            <a:off x="1064652" y="4593464"/>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b="1" dirty="0"/>
              <a:t>C</a:t>
            </a:r>
            <a:r>
              <a:rPr lang="fr-BE" sz="2400" dirty="0"/>
              <a:t> </a:t>
            </a:r>
            <a:endParaRPr lang="fr-BE" sz="2400" dirty="0">
              <a:sym typeface="Wingdings" pitchFamily="2" charset="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Quelques chiffres</a:t>
            </a:r>
            <a:endParaRPr lang="en-US" dirty="0"/>
          </a:p>
        </p:txBody>
      </p:sp>
      <p:sp>
        <p:nvSpPr>
          <p:cNvPr id="3" name="Content Placeholder 2"/>
          <p:cNvSpPr>
            <a:spLocks noGrp="1"/>
          </p:cNvSpPr>
          <p:nvPr>
            <p:ph type="body" idx="1"/>
          </p:nvPr>
        </p:nvSpPr>
        <p:spPr/>
        <p:txBody>
          <a:bodyPr>
            <a:normAutofit/>
          </a:bodyPr>
          <a:lstStyle/>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Durée de vie des déchets</a:t>
            </a:r>
            <a:endParaRPr lang="en-US" dirty="0"/>
          </a:p>
        </p:txBody>
      </p:sp>
      <p:sp>
        <p:nvSpPr>
          <p:cNvPr id="3" name="Content Placeholder 2"/>
          <p:cNvSpPr>
            <a:spLocks noGrp="1"/>
          </p:cNvSpPr>
          <p:nvPr>
            <p:ph idx="1"/>
          </p:nvPr>
        </p:nvSpPr>
        <p:spPr/>
        <p:txBody>
          <a:bodyPr>
            <a:normAutofit/>
          </a:bodyPr>
          <a:lstStyle/>
          <a:p>
            <a:r>
              <a:rPr lang="fr-FR" dirty="0"/>
              <a:t> </a:t>
            </a:r>
            <a:r>
              <a:rPr lang="fr-FR" sz="2400" dirty="0"/>
              <a:t>un mouchoir en papier : 3 mois</a:t>
            </a:r>
          </a:p>
          <a:p>
            <a:r>
              <a:rPr lang="fr-FR" sz="2400" dirty="0"/>
              <a:t> une pelure de fruit : 3 à 6 mois</a:t>
            </a:r>
          </a:p>
          <a:p>
            <a:r>
              <a:rPr lang="fr-FR" sz="2400" dirty="0"/>
              <a:t> une cigarette avec filtre : 18 mois</a:t>
            </a:r>
          </a:p>
          <a:p>
            <a:r>
              <a:rPr lang="en-US" sz="2400" dirty="0"/>
              <a:t> un chewing-gum : 5 </a:t>
            </a:r>
            <a:r>
              <a:rPr lang="en-US" sz="2400" dirty="0" err="1"/>
              <a:t>ans</a:t>
            </a:r>
            <a:endParaRPr lang="en-US" sz="2400" dirty="0"/>
          </a:p>
          <a:p>
            <a:r>
              <a:rPr lang="fr-FR" sz="2400" dirty="0"/>
              <a:t> une canette en aluminium : entre 10 et 100 ans</a:t>
            </a:r>
          </a:p>
          <a:p>
            <a:r>
              <a:rPr lang="fr-FR" sz="2400" dirty="0"/>
              <a:t> un sac en plastique : 100 à 1000 ans</a:t>
            </a:r>
          </a:p>
          <a:p>
            <a:r>
              <a:rPr lang="fr-FR" sz="2400" dirty="0"/>
              <a:t> une bouteille en verre : 4000 ans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Quelques chiffres</a:t>
            </a:r>
            <a:endParaRPr lang="en-US" dirty="0"/>
          </a:p>
        </p:txBody>
      </p:sp>
      <p:sp>
        <p:nvSpPr>
          <p:cNvPr id="3" name="Content Placeholder 2"/>
          <p:cNvSpPr>
            <a:spLocks noGrp="1"/>
          </p:cNvSpPr>
          <p:nvPr>
            <p:ph idx="1"/>
          </p:nvPr>
        </p:nvSpPr>
        <p:spPr/>
        <p:txBody>
          <a:bodyPr>
            <a:normAutofit/>
          </a:bodyPr>
          <a:lstStyle/>
          <a:p>
            <a:r>
              <a:rPr lang="fr-FR" dirty="0"/>
              <a:t> Un belge produit plus d’un kilo de déchets par jour.</a:t>
            </a:r>
          </a:p>
          <a:p>
            <a:r>
              <a:rPr lang="fr-FR" dirty="0"/>
              <a:t> Chaque élève wallon produit, en moyenne, 14,3 kg de déchets liés à l’école par an</a:t>
            </a:r>
          </a:p>
          <a:p>
            <a:pPr>
              <a:buNone/>
            </a:pPr>
            <a:r>
              <a:rPr lang="fr-FR" dirty="0"/>
              <a:t>    (fournitures scolaires, cartouches, emballage de repas,...).</a:t>
            </a:r>
          </a:p>
          <a:p>
            <a:r>
              <a:rPr lang="fr-FR" dirty="0"/>
              <a:t> Plus de 30 % du poids et 50 % du volume de notre poubelle sont constitués d’emballages </a:t>
            </a:r>
            <a:r>
              <a:rPr lang="en-US" dirty="0"/>
              <a:t>et de </a:t>
            </a:r>
            <a:r>
              <a:rPr lang="en-US" dirty="0" err="1"/>
              <a:t>suremballages</a:t>
            </a:r>
            <a:r>
              <a:rPr lang="en-US" dirty="0"/>
              <a:t>.</a:t>
            </a:r>
          </a:p>
          <a:p>
            <a:r>
              <a:rPr lang="fr-BE" dirty="0"/>
              <a:t>Saviez-vous qu’il existe  une amende de100€ </a:t>
            </a:r>
            <a:r>
              <a:rPr lang="fr-BE" dirty="0">
                <a:sym typeface="Wingdings" pitchFamily="2" charset="2"/>
              </a:rPr>
              <a:t>pour un déchet jeté par terre?</a:t>
            </a:r>
          </a:p>
          <a:p>
            <a:r>
              <a:rPr lang="fr-BE" dirty="0"/>
              <a:t>Un mégot de cigarette pollue 500 L d’eau!</a:t>
            </a:r>
          </a:p>
          <a:p>
            <a:r>
              <a:rPr lang="fr-BE" dirty="0">
                <a:sym typeface="Wingdings" pitchFamily="2" charset="2"/>
              </a:rPr>
              <a:t>Top 3 des déchets (par terre) : ???</a:t>
            </a:r>
          </a:p>
          <a:p>
            <a:r>
              <a:rPr lang="fr-BE" dirty="0"/>
              <a:t>En 2017, 680 000 tonnes d’emballages ont été recyclés par </a:t>
            </a:r>
            <a:r>
              <a:rPr lang="fr-BE" dirty="0" err="1"/>
              <a:t>Fostplus</a:t>
            </a:r>
            <a:r>
              <a:rPr lang="fr-BE" dirty="0"/>
              <a:t>, ce qui représente près de 89,1% des emballages présents sur le marché belge. </a:t>
            </a:r>
          </a:p>
          <a:p>
            <a:pPr>
              <a:buFontTx/>
              <a:buChar char="-"/>
            </a:pPr>
            <a:endParaRPr lang="fr-BE" dirty="0"/>
          </a:p>
          <a:p>
            <a:pPr>
              <a:buNone/>
            </a:pPr>
            <a:endParaRPr lang="fr-BE" dirty="0"/>
          </a:p>
          <a:p>
            <a:pPr>
              <a:buNone/>
            </a:pPr>
            <a:endParaRPr lang="fr-BE"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Quelques chiffres</a:t>
            </a:r>
            <a:endParaRPr lang="en-US" dirty="0"/>
          </a:p>
        </p:txBody>
      </p:sp>
      <p:sp>
        <p:nvSpPr>
          <p:cNvPr id="3" name="Content Placeholder 2"/>
          <p:cNvSpPr>
            <a:spLocks noGrp="1"/>
          </p:cNvSpPr>
          <p:nvPr>
            <p:ph idx="1"/>
          </p:nvPr>
        </p:nvSpPr>
        <p:spPr/>
        <p:txBody>
          <a:bodyPr>
            <a:normAutofit/>
          </a:bodyPr>
          <a:lstStyle/>
          <a:p>
            <a:r>
              <a:rPr lang="fr-FR" dirty="0"/>
              <a:t> Un belge produit plus d’un kilo de déchets par jour.</a:t>
            </a:r>
          </a:p>
          <a:p>
            <a:r>
              <a:rPr lang="fr-FR" dirty="0"/>
              <a:t> Chaque élève wallon produit, en moyenne, 14,3 kg de déchets liés à l’école par an</a:t>
            </a:r>
          </a:p>
          <a:p>
            <a:pPr>
              <a:buNone/>
            </a:pPr>
            <a:r>
              <a:rPr lang="fr-FR" dirty="0"/>
              <a:t>    (fournitures scolaires, cartouches, emballage de repas,...).</a:t>
            </a:r>
          </a:p>
          <a:p>
            <a:r>
              <a:rPr lang="fr-FR" dirty="0"/>
              <a:t> Plus de 30 % du poids et 50 % du volume de notre poubelle sont constitués d’emballages </a:t>
            </a:r>
            <a:r>
              <a:rPr lang="en-US" dirty="0"/>
              <a:t>et de </a:t>
            </a:r>
            <a:r>
              <a:rPr lang="en-US" dirty="0" err="1"/>
              <a:t>suremballages</a:t>
            </a:r>
            <a:r>
              <a:rPr lang="en-US" dirty="0"/>
              <a:t>.</a:t>
            </a:r>
          </a:p>
          <a:p>
            <a:r>
              <a:rPr lang="fr-BE" dirty="0"/>
              <a:t>Saviez-vous qu’il existe  une amende de100€ </a:t>
            </a:r>
            <a:r>
              <a:rPr lang="fr-BE" dirty="0">
                <a:sym typeface="Wingdings" pitchFamily="2" charset="2"/>
              </a:rPr>
              <a:t>pour un déchet jeté par terre?</a:t>
            </a:r>
          </a:p>
          <a:p>
            <a:r>
              <a:rPr lang="fr-BE" dirty="0"/>
              <a:t>Un mégot de cigarette pollue 500 L d’eau!</a:t>
            </a:r>
          </a:p>
          <a:p>
            <a:r>
              <a:rPr lang="fr-BE" dirty="0">
                <a:sym typeface="Wingdings" pitchFamily="2" charset="2"/>
              </a:rPr>
              <a:t>Top 3 des déchets (par terre) : mégot, chewing-gum, cannette. </a:t>
            </a:r>
          </a:p>
          <a:p>
            <a:r>
              <a:rPr lang="fr-BE" dirty="0"/>
              <a:t>En 2017, 680 000 tonnes d’emballages ont été recyclés par </a:t>
            </a:r>
            <a:r>
              <a:rPr lang="fr-BE" dirty="0" err="1"/>
              <a:t>Fostplus</a:t>
            </a:r>
            <a:r>
              <a:rPr lang="fr-BE" dirty="0"/>
              <a:t>, ce qui représente près de 89,1% des emballages présents sur le marché belge. </a:t>
            </a:r>
          </a:p>
          <a:p>
            <a:pPr>
              <a:buFontTx/>
              <a:buChar char="-"/>
            </a:pPr>
            <a:endParaRPr lang="fr-BE" dirty="0"/>
          </a:p>
          <a:p>
            <a:pPr>
              <a:buNone/>
            </a:pPr>
            <a:endParaRPr lang="fr-BE" dirty="0"/>
          </a:p>
          <a:p>
            <a:pPr>
              <a:buNone/>
            </a:pPr>
            <a:endParaRPr lang="fr-BE" dirty="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À méditer…</a:t>
            </a:r>
            <a:endParaRPr lang="en-US" dirty="0"/>
          </a:p>
        </p:txBody>
      </p:sp>
      <p:sp>
        <p:nvSpPr>
          <p:cNvPr id="3" name="Text Placeholder 2"/>
          <p:cNvSpPr>
            <a:spLocks noGrp="1"/>
          </p:cNvSpPr>
          <p:nvPr>
            <p:ph type="body" idx="1"/>
          </p:nvPr>
        </p:nvSpPr>
        <p:spPr/>
        <p:txBody>
          <a:bodyPr/>
          <a:lstStyle/>
          <a:p>
            <a:r>
              <a:rPr lang="fr-BE" dirty="0"/>
              <a:t>Citations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r-FR" dirty="0"/>
            </a:br>
            <a:r>
              <a:rPr lang="fr-FR" sz="4000" dirty="0"/>
              <a:t>L’écologie est aussi et surtout un problème culturel. Le respect de l’environnement passe par un grand nombre de changements comportementaux. </a:t>
            </a:r>
            <a:br>
              <a:rPr lang="fr-FR" dirty="0"/>
            </a:br>
            <a:endParaRPr lang="en-US" dirty="0"/>
          </a:p>
        </p:txBody>
      </p:sp>
      <p:sp>
        <p:nvSpPr>
          <p:cNvPr id="3" name="Subtitle 2"/>
          <p:cNvSpPr>
            <a:spLocks noGrp="1"/>
          </p:cNvSpPr>
          <p:nvPr>
            <p:ph type="subTitle" idx="1"/>
          </p:nvPr>
        </p:nvSpPr>
        <p:spPr/>
        <p:txBody>
          <a:bodyPr/>
          <a:lstStyle/>
          <a:p>
            <a:r>
              <a:rPr lang="fr-FR" dirty="0"/>
              <a:t>Nicolas Hulot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4000" dirty="0"/>
              <a:t>Chacun est responsable de la planète et doit la protéger à son échelle.</a:t>
            </a:r>
            <a:endParaRPr lang="en-US" dirty="0"/>
          </a:p>
        </p:txBody>
      </p:sp>
      <p:sp>
        <p:nvSpPr>
          <p:cNvPr id="3" name="Subtitle 2"/>
          <p:cNvSpPr>
            <a:spLocks noGrp="1"/>
          </p:cNvSpPr>
          <p:nvPr>
            <p:ph type="subTitle" idx="1"/>
          </p:nvPr>
        </p:nvSpPr>
        <p:spPr/>
        <p:txBody>
          <a:bodyPr/>
          <a:lstStyle/>
          <a:p>
            <a:r>
              <a:rPr lang="fr-BE" dirty="0"/>
              <a:t>Yann Arthus-Bertrand</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z="4000" dirty="0"/>
              <a:t>Si vous pensez que vous êtes trop petit pour </a:t>
            </a:r>
            <a:r>
              <a:rPr lang="fr-FR" sz="4000"/>
              <a:t>changer quoi que </a:t>
            </a:r>
            <a:r>
              <a:rPr lang="fr-FR" sz="4000" dirty="0"/>
              <a:t>ce soit, essayez donc de dormir avec un moustique dans votre chambre. </a:t>
            </a:r>
            <a:endParaRPr lang="en-US" sz="4000" dirty="0"/>
          </a:p>
        </p:txBody>
      </p:sp>
      <p:sp>
        <p:nvSpPr>
          <p:cNvPr id="3" name="Content Placeholder 2"/>
          <p:cNvSpPr>
            <a:spLocks noGrp="1"/>
          </p:cNvSpPr>
          <p:nvPr>
            <p:ph type="subTitle" idx="1"/>
          </p:nvPr>
        </p:nvSpPr>
        <p:spPr/>
        <p:txBody>
          <a:bodyPr>
            <a:normAutofit/>
          </a:bodyPr>
          <a:lstStyle/>
          <a:p>
            <a:r>
              <a:rPr lang="fr-FR" b="1" dirty="0"/>
              <a:t>Betty </a:t>
            </a:r>
            <a:r>
              <a:rPr lang="fr-FR" b="1" dirty="0" err="1"/>
              <a:t>Reese</a:t>
            </a:r>
            <a:r>
              <a:rPr lang="fr-FR" b="1" dirty="0"/>
              <a:t> </a:t>
            </a:r>
            <a:br>
              <a:rPr lang="fr-FR" dirty="0"/>
            </a:br>
            <a:endParaRPr lang="fr-FR" dirty="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946" y="1432223"/>
            <a:ext cx="9942491" cy="3035808"/>
          </a:xfrm>
        </p:spPr>
        <p:txBody>
          <a:bodyPr/>
          <a:lstStyle/>
          <a:p>
            <a:r>
              <a:rPr lang="fr-BE" sz="3600" dirty="0"/>
              <a:t>Quand le dernier arbre aura été abattu, quand la dernière rivière aura été empoisonnée, quand le dernier poisson aura été péché, alors on saura que l’argent ne se mange pas. </a:t>
            </a:r>
            <a:endParaRPr lang="en-US" sz="3600" dirty="0"/>
          </a:p>
        </p:txBody>
      </p:sp>
      <p:sp>
        <p:nvSpPr>
          <p:cNvPr id="3" name="Subtitle 2"/>
          <p:cNvSpPr>
            <a:spLocks noGrp="1"/>
          </p:cNvSpPr>
          <p:nvPr>
            <p:ph type="subTitle" idx="1"/>
          </p:nvPr>
        </p:nvSpPr>
        <p:spPr/>
        <p:txBody>
          <a:bodyPr>
            <a:normAutofit/>
          </a:bodyPr>
          <a:lstStyle/>
          <a:p>
            <a:r>
              <a:rPr lang="fr-FR" b="1" dirty="0"/>
              <a:t>Geronimo</a:t>
            </a:r>
            <a:br>
              <a:rPr lang="fr-FR" dirty="0"/>
            </a:b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7279" y="1465617"/>
            <a:ext cx="4687910" cy="1069848"/>
          </a:xfrm>
        </p:spPr>
        <p:txBody>
          <a:bodyPr/>
          <a:lstStyle/>
          <a:p>
            <a:r>
              <a:rPr lang="fr-FR" dirty="0"/>
              <a:t>L'océanographe François </a:t>
            </a:r>
            <a:r>
              <a:rPr lang="fr-FR" dirty="0" err="1"/>
              <a:t>Galgani</a:t>
            </a:r>
            <a:r>
              <a:rPr lang="fr-FR" dirty="0"/>
              <a:t>: un </a:t>
            </a:r>
            <a:r>
              <a:rPr lang="fr-FR" dirty="0" err="1"/>
              <a:t>oeil</a:t>
            </a:r>
            <a:r>
              <a:rPr lang="fr-FR" dirty="0"/>
              <a:t> stricte sur la dépollution des océans</a:t>
            </a:r>
            <a:endParaRPr lang="en-US" dirty="0"/>
          </a:p>
        </p:txBody>
      </p:sp>
      <p:pic>
        <p:nvPicPr>
          <p:cNvPr id="4" name="Picture 3" descr="images (1).jpg"/>
          <p:cNvPicPr>
            <a:picLocks noChangeAspect="1"/>
          </p:cNvPicPr>
          <p:nvPr/>
        </p:nvPicPr>
        <p:blipFill>
          <a:blip r:embed="rId2" cstate="print"/>
          <a:stretch>
            <a:fillRect/>
          </a:stretch>
        </p:blipFill>
        <p:spPr>
          <a:xfrm>
            <a:off x="7324245" y="476519"/>
            <a:ext cx="4047799" cy="3114908"/>
          </a:xfrm>
          <a:prstGeom prst="rect">
            <a:avLst/>
          </a:prstGeom>
        </p:spPr>
      </p:pic>
      <p:pic>
        <p:nvPicPr>
          <p:cNvPr id="5" name="Picture 4" descr="images (7).jpg"/>
          <p:cNvPicPr>
            <a:picLocks noChangeAspect="1"/>
          </p:cNvPicPr>
          <p:nvPr/>
        </p:nvPicPr>
        <p:blipFill>
          <a:blip r:embed="rId3" cstate="print"/>
          <a:stretch>
            <a:fillRect/>
          </a:stretch>
        </p:blipFill>
        <p:spPr>
          <a:xfrm>
            <a:off x="497647" y="2552700"/>
            <a:ext cx="4865814" cy="3255672"/>
          </a:xfrm>
          <a:prstGeom prst="rect">
            <a:avLst/>
          </a:prstGeom>
        </p:spPr>
      </p:pic>
      <p:sp>
        <p:nvSpPr>
          <p:cNvPr id="6" name="TextBox 5"/>
          <p:cNvSpPr txBox="1"/>
          <p:nvPr/>
        </p:nvSpPr>
        <p:spPr>
          <a:xfrm>
            <a:off x="7817476" y="3709115"/>
            <a:ext cx="978794" cy="369332"/>
          </a:xfrm>
          <a:prstGeom prst="rect">
            <a:avLst/>
          </a:prstGeom>
          <a:noFill/>
        </p:spPr>
        <p:txBody>
          <a:bodyPr wrap="square" rtlCol="0">
            <a:spAutoFit/>
          </a:bodyPr>
          <a:lstStyle/>
          <a:p>
            <a:r>
              <a:rPr lang="fr-BE" dirty="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Tri PMC</a:t>
            </a:r>
            <a:endParaRPr lang="en-US" dirty="0"/>
          </a:p>
        </p:txBody>
      </p:sp>
      <p:sp>
        <p:nvSpPr>
          <p:cNvPr id="4" name="Rounded Rectangle 3"/>
          <p:cNvSpPr/>
          <p:nvPr/>
        </p:nvSpPr>
        <p:spPr>
          <a:xfrm>
            <a:off x="1081825" y="1931831"/>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P </a:t>
            </a:r>
            <a:r>
              <a:rPr lang="fr-BE" sz="2400" dirty="0">
                <a:sym typeface="Wingdings" pitchFamily="2" charset="2"/>
              </a:rPr>
              <a:t> bouteilles et flacons en plastique</a:t>
            </a:r>
            <a:endParaRPr lang="en-US" sz="2400" dirty="0"/>
          </a:p>
        </p:txBody>
      </p:sp>
      <p:sp>
        <p:nvSpPr>
          <p:cNvPr id="5" name="Rounded Rectangle 4"/>
          <p:cNvSpPr/>
          <p:nvPr/>
        </p:nvSpPr>
        <p:spPr>
          <a:xfrm>
            <a:off x="1079677" y="3230450"/>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M </a:t>
            </a:r>
            <a:r>
              <a:rPr lang="fr-BE" sz="2400" dirty="0">
                <a:sym typeface="Wingdings" pitchFamily="2" charset="2"/>
              </a:rPr>
              <a:t> emballages métalliques</a:t>
            </a:r>
          </a:p>
        </p:txBody>
      </p:sp>
      <p:sp>
        <p:nvSpPr>
          <p:cNvPr id="6" name="Rounded Rectangle 5"/>
          <p:cNvSpPr/>
          <p:nvPr/>
        </p:nvSpPr>
        <p:spPr>
          <a:xfrm>
            <a:off x="1064652" y="4593464"/>
            <a:ext cx="9633398" cy="82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a:t>C </a:t>
            </a:r>
            <a:r>
              <a:rPr lang="fr-BE" sz="2400" dirty="0">
                <a:sym typeface="Wingdings" pitchFamily="2" charset="2"/>
              </a:rPr>
              <a:t> carton à boissons</a:t>
            </a:r>
          </a:p>
        </p:txBody>
      </p:sp>
      <p:sp>
        <p:nvSpPr>
          <p:cNvPr id="7" name="TextBox 6"/>
          <p:cNvSpPr txBox="1"/>
          <p:nvPr/>
        </p:nvSpPr>
        <p:spPr>
          <a:xfrm>
            <a:off x="1828800" y="5743977"/>
            <a:ext cx="8435662" cy="461665"/>
          </a:xfrm>
          <a:prstGeom prst="rect">
            <a:avLst/>
          </a:prstGeom>
          <a:noFill/>
        </p:spPr>
        <p:txBody>
          <a:bodyPr wrap="square" rtlCol="0">
            <a:spAutoFit/>
          </a:bodyPr>
          <a:lstStyle/>
          <a:p>
            <a:pPr algn="ctr"/>
            <a:r>
              <a:rPr lang="fr-BE" sz="2400" dirty="0"/>
              <a:t>Pour tout ce qui est issu de l’alimentaire et des cosmétiques.</a:t>
            </a:r>
            <a:endParaRPr 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BE" sz="4000" dirty="0"/>
              <a:t>Dans un environnement qui change, il n’y a pas de plus grand risque que de rester immobile. </a:t>
            </a:r>
            <a:endParaRPr lang="en-US" sz="4000" dirty="0"/>
          </a:p>
        </p:txBody>
      </p:sp>
      <p:sp>
        <p:nvSpPr>
          <p:cNvPr id="5" name="Subtitle 4"/>
          <p:cNvSpPr>
            <a:spLocks noGrp="1"/>
          </p:cNvSpPr>
          <p:nvPr>
            <p:ph type="subTitle" idx="1"/>
          </p:nvPr>
        </p:nvSpPr>
        <p:spPr/>
        <p:txBody>
          <a:bodyPr/>
          <a:lstStyle/>
          <a:p>
            <a:r>
              <a:rPr lang="fr-BE" dirty="0"/>
              <a:t>Jacques Chirac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354950"/>
            <a:ext cx="9966960" cy="3035808"/>
          </a:xfrm>
        </p:spPr>
        <p:txBody>
          <a:bodyPr/>
          <a:lstStyle/>
          <a:p>
            <a:r>
              <a:rPr lang="fr-FR" sz="2400" dirty="0"/>
              <a:t>Quelle planète laisserons-nous à nos enfants ? Quels enfants laisserons-nous à la planète ?</a:t>
            </a:r>
            <a:br>
              <a:rPr lang="fr-FR" sz="2400" dirty="0"/>
            </a:br>
            <a:r>
              <a:rPr lang="fr-FR" sz="2400" dirty="0"/>
              <a:t>La planète terre est à ce jour la seule oasis de vie que nous connaissons au sein d’un immense désert sidéral. En prendre soin, respecter son intégrité physique et biologique, tirer parti de ses ressources avec modération, y instaurer la paix et la solidarité entre les humains, dans le respect de toute forme de vie, est le projet le plus réaliste, le plus magnifique qui soit.</a:t>
            </a:r>
            <a:endParaRPr lang="en-US" sz="2400" dirty="0"/>
          </a:p>
        </p:txBody>
      </p:sp>
      <p:sp>
        <p:nvSpPr>
          <p:cNvPr id="3" name="Content Placeholder 2"/>
          <p:cNvSpPr>
            <a:spLocks noGrp="1"/>
          </p:cNvSpPr>
          <p:nvPr>
            <p:ph type="subTitle" idx="1"/>
          </p:nvPr>
        </p:nvSpPr>
        <p:spPr/>
        <p:txBody>
          <a:bodyPr>
            <a:normAutofit/>
          </a:bodyPr>
          <a:lstStyle/>
          <a:p>
            <a:r>
              <a:rPr lang="fr-BE" dirty="0"/>
              <a:t>Charte de Pierre </a:t>
            </a:r>
            <a:r>
              <a:rPr lang="fr-BE" dirty="0" err="1"/>
              <a:t>Rabhi</a:t>
            </a:r>
            <a:endParaRPr lang="fr-FR"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a:t>Merci pour votre écoute! </a:t>
            </a:r>
            <a:br>
              <a:rPr lang="fr-BE" dirty="0"/>
            </a:br>
            <a:r>
              <a:rPr lang="fr-BE" sz="4000" dirty="0"/>
              <a:t>Et prenez soin de votre avenir…</a:t>
            </a:r>
            <a:endParaRPr lang="en-US" sz="4000" dirty="0"/>
          </a:p>
        </p:txBody>
      </p:sp>
      <p:sp>
        <p:nvSpPr>
          <p:cNvPr id="3" name="Subtitle 2"/>
          <p:cNvSpPr>
            <a:spLocks noGrp="1"/>
          </p:cNvSpPr>
          <p:nvPr>
            <p:ph type="subTitle" idx="1"/>
          </p:nvPr>
        </p:nvSpPr>
        <p:spPr/>
        <p:txBody>
          <a:bodyPr/>
          <a:lstStyle/>
          <a:p>
            <a:r>
              <a:rPr lang="fr-BE" dirty="0"/>
              <a:t>Le conseil des élèves.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Sources </a:t>
            </a:r>
            <a:endParaRPr lang="en-US" dirty="0"/>
          </a:p>
        </p:txBody>
      </p:sp>
      <p:sp>
        <p:nvSpPr>
          <p:cNvPr id="3" name="Content Placeholder 2"/>
          <p:cNvSpPr>
            <a:spLocks noGrp="1"/>
          </p:cNvSpPr>
          <p:nvPr>
            <p:ph idx="1"/>
          </p:nvPr>
        </p:nvSpPr>
        <p:spPr/>
        <p:txBody>
          <a:bodyPr/>
          <a:lstStyle/>
          <a:p>
            <a:r>
              <a:rPr lang="fr-BE" dirty="0">
                <a:hlinkClick r:id="rId2"/>
              </a:rPr>
              <a:t>www.fostplus.be</a:t>
            </a:r>
            <a:endParaRPr lang="fr-BE" dirty="0"/>
          </a:p>
          <a:p>
            <a:r>
              <a:rPr lang="fr-BE" dirty="0">
                <a:hlinkClick r:id="rId3"/>
              </a:rPr>
              <a:t>www.ipalle.be</a:t>
            </a:r>
            <a:endParaRPr lang="fr-BE" dirty="0"/>
          </a:p>
          <a:p>
            <a:r>
              <a:rPr lang="fr-BE">
                <a:hlinkClick r:id="rId4"/>
              </a:rPr>
              <a:t>www.environnement.wallonie.be</a:t>
            </a:r>
            <a:endParaRPr lang="fr-BE"/>
          </a:p>
          <a:p>
            <a:r>
              <a:rPr lang="fr-BE"/>
              <a:t>Google </a:t>
            </a:r>
            <a:r>
              <a:rPr lang="fr-BE" dirty="0"/>
              <a:t>pour les images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   À l’école      -    à la maison</a:t>
            </a:r>
            <a:endParaRPr lang="en-US" dirty="0"/>
          </a:p>
        </p:txBody>
      </p:sp>
      <p:pic>
        <p:nvPicPr>
          <p:cNvPr id="5" name="Content Placeholder 4" descr="rolcontainer_pmc_fr_opercule_120l_2.jpg"/>
          <p:cNvPicPr>
            <a:picLocks noGrp="1" noChangeAspect="1"/>
          </p:cNvPicPr>
          <p:nvPr>
            <p:ph sz="half" idx="1"/>
          </p:nvPr>
        </p:nvPicPr>
        <p:blipFill>
          <a:blip r:embed="rId2" cstate="print"/>
          <a:stretch>
            <a:fillRect/>
          </a:stretch>
        </p:blipFill>
        <p:spPr>
          <a:xfrm>
            <a:off x="2005852" y="2193925"/>
            <a:ext cx="2882808" cy="3978275"/>
          </a:xfrm>
        </p:spPr>
      </p:pic>
      <p:pic>
        <p:nvPicPr>
          <p:cNvPr id="6" name="Content Placeholder 5" descr="images (4).jpg"/>
          <p:cNvPicPr>
            <a:picLocks noGrp="1" noChangeAspect="1"/>
          </p:cNvPicPr>
          <p:nvPr>
            <p:ph sz="half" idx="2"/>
          </p:nvPr>
        </p:nvPicPr>
        <p:blipFill>
          <a:blip r:embed="rId3" cstate="print"/>
          <a:stretch>
            <a:fillRect/>
          </a:stretch>
        </p:blipFill>
        <p:spPr>
          <a:xfrm>
            <a:off x="7235046" y="2434107"/>
            <a:ext cx="2797596" cy="341170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Type de bois">
      <a:majorFont>
        <a:latin typeface="Arial Black"/>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TM03090434[[fn=Type de bois]]</Template>
  <TotalTime>1041</TotalTime>
  <Words>3768</Words>
  <Application>Microsoft Office PowerPoint</Application>
  <PresentationFormat>Grand écran</PresentationFormat>
  <Paragraphs>493</Paragraphs>
  <Slides>83</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83</vt:i4>
      </vt:variant>
    </vt:vector>
  </HeadingPairs>
  <TitlesOfParts>
    <vt:vector size="88" baseType="lpstr">
      <vt:lpstr>Arial</vt:lpstr>
      <vt:lpstr>Arial Black</vt:lpstr>
      <vt:lpstr>Calibri</vt:lpstr>
      <vt:lpstr>Wingdings</vt:lpstr>
      <vt:lpstr>Type de bois</vt:lpstr>
      <vt:lpstr>C’est parti, on trie!</vt:lpstr>
      <vt:lpstr>50’ pour vous parler  </vt:lpstr>
      <vt:lpstr>Bientôt dans les salles…</vt:lpstr>
      <vt:lpstr>Chez nous… </vt:lpstr>
      <vt:lpstr>Chez nous… </vt:lpstr>
      <vt:lpstr>Le tri sélectif en Belgique</vt:lpstr>
      <vt:lpstr>Tri PMC</vt:lpstr>
      <vt:lpstr>Tri PMC</vt:lpstr>
      <vt:lpstr>   À l’école      -    à la maison</vt:lpstr>
      <vt:lpstr>P- Bouteilles et flacons en plastique</vt:lpstr>
      <vt:lpstr>A ne pas déposer!</vt:lpstr>
      <vt:lpstr>M - Emballages métalliques</vt:lpstr>
      <vt:lpstr>C - Cartons à boissons</vt:lpstr>
      <vt:lpstr>Présentation PowerPoint</vt:lpstr>
      <vt:lpstr>Présentation PowerPoint</vt:lpstr>
      <vt:lpstr>Tri papier-carton</vt:lpstr>
      <vt:lpstr>    À l’école    –    à la maison</vt:lpstr>
      <vt:lpstr>A ne pas déposer!</vt:lpstr>
      <vt:lpstr>Conseils pour la maison</vt:lpstr>
      <vt:lpstr>Que signifie le point vert?</vt:lpstr>
      <vt:lpstr>Que signifie le point vert?</vt:lpstr>
      <vt:lpstr>Présentation PowerPoint</vt:lpstr>
      <vt:lpstr>Tri du verre</vt:lpstr>
      <vt:lpstr>A ne pas déposer!</vt:lpstr>
      <vt:lpstr>Présentation PowerPoint</vt:lpstr>
      <vt:lpstr>Tri des déchets domestiques</vt:lpstr>
      <vt:lpstr>En Wallonie, les ordures ménagères se composent principalement de :</vt:lpstr>
      <vt:lpstr>En Wallonie, les ordures ménagères se composent principalement de :</vt:lpstr>
      <vt:lpstr>Que fait-on de nos sacs noirs? </vt:lpstr>
      <vt:lpstr>Un peu plus loin Le «zéro déchet»</vt:lpstr>
      <vt:lpstr>Présentation PowerPoint</vt:lpstr>
      <vt:lpstr>Assumez, refusez l’inutile! </vt:lpstr>
      <vt:lpstr>Ce n’est pas parce que vous jetez dans une poubelle que cela disparaît par magie…</vt:lpstr>
      <vt:lpstr>Pour le futur, continuons à bien trier. </vt:lpstr>
      <vt:lpstr>Que pouvez-vous faire? </vt:lpstr>
      <vt:lpstr>Que deviennent les emballages collectés ?</vt:lpstr>
      <vt:lpstr>Que deviennent les emballages collectés ?</vt:lpstr>
      <vt:lpstr>Que deviennent les emballages collectés ?</vt:lpstr>
      <vt:lpstr>Que deviennent les emballages collectés ?</vt:lpstr>
      <vt:lpstr>Que deviennent les emballages collectés ?</vt:lpstr>
      <vt:lpstr>Que deviennent les emballages collectés ?</vt:lpstr>
      <vt:lpstr>Le recyclage en Belgique</vt:lpstr>
      <vt:lpstr>Symbole </vt:lpstr>
      <vt:lpstr>Recyclage des bouteilles et flacons en plastique</vt:lpstr>
      <vt:lpstr>Comment? </vt:lpstr>
      <vt:lpstr>Nouveaux produits fabriqués</vt:lpstr>
      <vt:lpstr>Pourquoi recycler les bouteilles et flacons en plastique ?</vt:lpstr>
      <vt:lpstr>Ce qu’il faut ou non recycler</vt:lpstr>
      <vt:lpstr>Recyclage des emballages métalliques</vt:lpstr>
      <vt:lpstr>Comment? </vt:lpstr>
      <vt:lpstr>Le cycle de l’acier et de l’alu</vt:lpstr>
      <vt:lpstr>Nouveaux produits fabriqués</vt:lpstr>
      <vt:lpstr>Pourquoi recycler le métal?</vt:lpstr>
      <vt:lpstr>Ce qu’il faut ou non recycler</vt:lpstr>
      <vt:lpstr>Recyclage des cartons à boisson</vt:lpstr>
      <vt:lpstr>Comment? </vt:lpstr>
      <vt:lpstr>Nouveaux produits fabriqués</vt:lpstr>
      <vt:lpstr>Pourquoi recycler les cartons à boissons?</vt:lpstr>
      <vt:lpstr>Recyclage du papier-carton</vt:lpstr>
      <vt:lpstr>Comment? </vt:lpstr>
      <vt:lpstr>Le cycle du papier-carton </vt:lpstr>
      <vt:lpstr>Nouveaux produits fabriqués</vt:lpstr>
      <vt:lpstr>Pourquoi recycler le papier-carton?</vt:lpstr>
      <vt:lpstr>Ce qu’il faut ou non recycler.</vt:lpstr>
      <vt:lpstr>Recyclage du verre</vt:lpstr>
      <vt:lpstr>Comment? </vt:lpstr>
      <vt:lpstr>Le cycle du verre</vt:lpstr>
      <vt:lpstr>Pourquoi recycler le verre? </vt:lpstr>
      <vt:lpstr>Ce qu’il faut ou non recycler</vt:lpstr>
      <vt:lpstr>Quelques chiffres</vt:lpstr>
      <vt:lpstr>Durée de vie des déchets</vt:lpstr>
      <vt:lpstr>Quelques chiffres</vt:lpstr>
      <vt:lpstr>Quelques chiffres</vt:lpstr>
      <vt:lpstr>À méditer…</vt:lpstr>
      <vt:lpstr> L’écologie est aussi et surtout un problème culturel. Le respect de l’environnement passe par un grand nombre de changements comportementaux.  </vt:lpstr>
      <vt:lpstr>Chacun est responsable de la planète et doit la protéger à son échelle.</vt:lpstr>
      <vt:lpstr>Si vous pensez que vous êtes trop petit pour changer quoi que ce soit, essayez donc de dormir avec un moustique dans votre chambre. </vt:lpstr>
      <vt:lpstr>Quand le dernier arbre aura été abattu, quand la dernière rivière aura été empoisonnée, quand le dernier poisson aura été péché, alors on saura que l’argent ne se mange pas. </vt:lpstr>
      <vt:lpstr>Présentation PowerPoint</vt:lpstr>
      <vt:lpstr>Dans un environnement qui change, il n’y a pas de plus grand risque que de rester immobile. </vt:lpstr>
      <vt:lpstr>Quelle planète laisserons-nous à nos enfants ? Quels enfants laisserons-nous à la planète ? La planète terre est à ce jour la seule oasis de vie que nous connaissons au sein d’un immense désert sidéral. En prendre soin, respecter son intégrité physique et biologique, tirer parti de ses ressources avec modération, y instaurer la paix et la solidarité entre les humains, dans le respect de toute forme de vie, est le projet le plus réaliste, le plus magnifique qui soit.</vt:lpstr>
      <vt:lpstr>Merci pour votre écoute!  Et prenez soin de votre avenir…</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 sélectif</dc:title>
  <dc:creator>SIEUW katrien</dc:creator>
  <cp:lastModifiedBy>Katrien Sieuw</cp:lastModifiedBy>
  <cp:revision>149</cp:revision>
  <dcterms:created xsi:type="dcterms:W3CDTF">2018-12-06T13:25:26Z</dcterms:created>
  <dcterms:modified xsi:type="dcterms:W3CDTF">2019-01-13T19:20:23Z</dcterms:modified>
</cp:coreProperties>
</file>